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74" r:id="rId3"/>
    <p:sldId id="261" r:id="rId4"/>
    <p:sldId id="282" r:id="rId5"/>
    <p:sldId id="276" r:id="rId6"/>
    <p:sldId id="266" r:id="rId7"/>
    <p:sldId id="268" r:id="rId8"/>
    <p:sldId id="271" r:id="rId9"/>
    <p:sldId id="259" r:id="rId10"/>
    <p:sldId id="285" r:id="rId11"/>
    <p:sldId id="283" r:id="rId12"/>
    <p:sldId id="284" r:id="rId13"/>
    <p:sldId id="278" r:id="rId14"/>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94"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sl-SI"/>
          </a:p>
        </p:txBody>
      </p:sp>
      <p:sp>
        <p:nvSpPr>
          <p:cNvPr id="4" name="Ograda datuma 3"/>
          <p:cNvSpPr>
            <a:spLocks noGrp="1"/>
          </p:cNvSpPr>
          <p:nvPr>
            <p:ph type="dt" sz="half" idx="10"/>
          </p:nvPr>
        </p:nvSpPr>
        <p:spPr/>
        <p:txBody>
          <a:bodyPr/>
          <a:lstStyle/>
          <a:p>
            <a:fld id="{2E02FCC0-9D33-4718-A694-0B2911999F5C}" type="datetimeFigureOut">
              <a:rPr lang="sl-SI" smtClean="0"/>
              <a:t>26.9.2016</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53872D8-78C6-40D9-B8FF-CB9D85126134}" type="slidenum">
              <a:rPr lang="sl-SI" smtClean="0"/>
              <a:t>‹#›</a:t>
            </a:fld>
            <a:endParaRPr lang="sl-SI"/>
          </a:p>
        </p:txBody>
      </p:sp>
    </p:spTree>
    <p:extLst>
      <p:ext uri="{BB962C8B-B14F-4D97-AF65-F5344CB8AC3E}">
        <p14:creationId xmlns:p14="http://schemas.microsoft.com/office/powerpoint/2010/main" val="3281933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2E02FCC0-9D33-4718-A694-0B2911999F5C}" type="datetimeFigureOut">
              <a:rPr lang="sl-SI" smtClean="0"/>
              <a:t>26.9.2016</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53872D8-78C6-40D9-B8FF-CB9D85126134}" type="slidenum">
              <a:rPr lang="sl-SI" smtClean="0"/>
              <a:t>‹#›</a:t>
            </a:fld>
            <a:endParaRPr lang="sl-SI"/>
          </a:p>
        </p:txBody>
      </p:sp>
    </p:spTree>
    <p:extLst>
      <p:ext uri="{BB962C8B-B14F-4D97-AF65-F5344CB8AC3E}">
        <p14:creationId xmlns:p14="http://schemas.microsoft.com/office/powerpoint/2010/main" val="2974270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2E02FCC0-9D33-4718-A694-0B2911999F5C}" type="datetimeFigureOut">
              <a:rPr lang="sl-SI" smtClean="0"/>
              <a:t>26.9.2016</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53872D8-78C6-40D9-B8FF-CB9D85126134}" type="slidenum">
              <a:rPr lang="sl-SI" smtClean="0"/>
              <a:t>‹#›</a:t>
            </a:fld>
            <a:endParaRPr lang="sl-SI"/>
          </a:p>
        </p:txBody>
      </p:sp>
    </p:spTree>
    <p:extLst>
      <p:ext uri="{BB962C8B-B14F-4D97-AF65-F5344CB8AC3E}">
        <p14:creationId xmlns:p14="http://schemas.microsoft.com/office/powerpoint/2010/main" val="2716937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2E02FCC0-9D33-4718-A694-0B2911999F5C}" type="datetimeFigureOut">
              <a:rPr lang="sl-SI" smtClean="0"/>
              <a:t>26.9.2016</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53872D8-78C6-40D9-B8FF-CB9D85126134}" type="slidenum">
              <a:rPr lang="sl-SI" smtClean="0"/>
              <a:t>‹#›</a:t>
            </a:fld>
            <a:endParaRPr lang="sl-SI"/>
          </a:p>
        </p:txBody>
      </p:sp>
    </p:spTree>
    <p:extLst>
      <p:ext uri="{BB962C8B-B14F-4D97-AF65-F5344CB8AC3E}">
        <p14:creationId xmlns:p14="http://schemas.microsoft.com/office/powerpoint/2010/main" val="913524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p:txBody>
          <a:bodyPr/>
          <a:lstStyle/>
          <a:p>
            <a:fld id="{2E02FCC0-9D33-4718-A694-0B2911999F5C}" type="datetimeFigureOut">
              <a:rPr lang="sl-SI" smtClean="0"/>
              <a:t>26.9.2016</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53872D8-78C6-40D9-B8FF-CB9D85126134}" type="slidenum">
              <a:rPr lang="sl-SI" smtClean="0"/>
              <a:t>‹#›</a:t>
            </a:fld>
            <a:endParaRPr lang="sl-SI"/>
          </a:p>
        </p:txBody>
      </p:sp>
    </p:spTree>
    <p:extLst>
      <p:ext uri="{BB962C8B-B14F-4D97-AF65-F5344CB8AC3E}">
        <p14:creationId xmlns:p14="http://schemas.microsoft.com/office/powerpoint/2010/main" val="75690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2E02FCC0-9D33-4718-A694-0B2911999F5C}" type="datetimeFigureOut">
              <a:rPr lang="sl-SI" smtClean="0"/>
              <a:t>26.9.2016</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B53872D8-78C6-40D9-B8FF-CB9D85126134}" type="slidenum">
              <a:rPr lang="sl-SI" smtClean="0"/>
              <a:t>‹#›</a:t>
            </a:fld>
            <a:endParaRPr lang="sl-SI"/>
          </a:p>
        </p:txBody>
      </p:sp>
    </p:spTree>
    <p:extLst>
      <p:ext uri="{BB962C8B-B14F-4D97-AF65-F5344CB8AC3E}">
        <p14:creationId xmlns:p14="http://schemas.microsoft.com/office/powerpoint/2010/main" val="3751955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2E02FCC0-9D33-4718-A694-0B2911999F5C}" type="datetimeFigureOut">
              <a:rPr lang="sl-SI" smtClean="0"/>
              <a:t>26.9.2016</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B53872D8-78C6-40D9-B8FF-CB9D85126134}" type="slidenum">
              <a:rPr lang="sl-SI" smtClean="0"/>
              <a:t>‹#›</a:t>
            </a:fld>
            <a:endParaRPr lang="sl-SI"/>
          </a:p>
        </p:txBody>
      </p:sp>
    </p:spTree>
    <p:extLst>
      <p:ext uri="{BB962C8B-B14F-4D97-AF65-F5344CB8AC3E}">
        <p14:creationId xmlns:p14="http://schemas.microsoft.com/office/powerpoint/2010/main" val="3770908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datuma 2"/>
          <p:cNvSpPr>
            <a:spLocks noGrp="1"/>
          </p:cNvSpPr>
          <p:nvPr>
            <p:ph type="dt" sz="half" idx="10"/>
          </p:nvPr>
        </p:nvSpPr>
        <p:spPr/>
        <p:txBody>
          <a:bodyPr/>
          <a:lstStyle/>
          <a:p>
            <a:fld id="{2E02FCC0-9D33-4718-A694-0B2911999F5C}" type="datetimeFigureOut">
              <a:rPr lang="sl-SI" smtClean="0"/>
              <a:t>26.9.2016</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B53872D8-78C6-40D9-B8FF-CB9D85126134}" type="slidenum">
              <a:rPr lang="sl-SI" smtClean="0"/>
              <a:t>‹#›</a:t>
            </a:fld>
            <a:endParaRPr lang="sl-SI"/>
          </a:p>
        </p:txBody>
      </p:sp>
    </p:spTree>
    <p:extLst>
      <p:ext uri="{BB962C8B-B14F-4D97-AF65-F5344CB8AC3E}">
        <p14:creationId xmlns:p14="http://schemas.microsoft.com/office/powerpoint/2010/main" val="3446661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2E02FCC0-9D33-4718-A694-0B2911999F5C}" type="datetimeFigureOut">
              <a:rPr lang="sl-SI" smtClean="0"/>
              <a:t>26.9.2016</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B53872D8-78C6-40D9-B8FF-CB9D85126134}" type="slidenum">
              <a:rPr lang="sl-SI" smtClean="0"/>
              <a:t>‹#›</a:t>
            </a:fld>
            <a:endParaRPr lang="sl-SI"/>
          </a:p>
        </p:txBody>
      </p:sp>
    </p:spTree>
    <p:extLst>
      <p:ext uri="{BB962C8B-B14F-4D97-AF65-F5344CB8AC3E}">
        <p14:creationId xmlns:p14="http://schemas.microsoft.com/office/powerpoint/2010/main" val="160989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2E02FCC0-9D33-4718-A694-0B2911999F5C}" type="datetimeFigureOut">
              <a:rPr lang="sl-SI" smtClean="0"/>
              <a:t>26.9.2016</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B53872D8-78C6-40D9-B8FF-CB9D85126134}" type="slidenum">
              <a:rPr lang="sl-SI" smtClean="0"/>
              <a:t>‹#›</a:t>
            </a:fld>
            <a:endParaRPr lang="sl-SI"/>
          </a:p>
        </p:txBody>
      </p:sp>
    </p:spTree>
    <p:extLst>
      <p:ext uri="{BB962C8B-B14F-4D97-AF65-F5344CB8AC3E}">
        <p14:creationId xmlns:p14="http://schemas.microsoft.com/office/powerpoint/2010/main" val="3217602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2E02FCC0-9D33-4718-A694-0B2911999F5C}" type="datetimeFigureOut">
              <a:rPr lang="sl-SI" smtClean="0"/>
              <a:t>26.9.2016</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B53872D8-78C6-40D9-B8FF-CB9D85126134}" type="slidenum">
              <a:rPr lang="sl-SI" smtClean="0"/>
              <a:t>‹#›</a:t>
            </a:fld>
            <a:endParaRPr lang="sl-SI"/>
          </a:p>
        </p:txBody>
      </p:sp>
    </p:spTree>
    <p:extLst>
      <p:ext uri="{BB962C8B-B14F-4D97-AF65-F5344CB8AC3E}">
        <p14:creationId xmlns:p14="http://schemas.microsoft.com/office/powerpoint/2010/main" val="727388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02FCC0-9D33-4718-A694-0B2911999F5C}" type="datetimeFigureOut">
              <a:rPr lang="sl-SI" smtClean="0"/>
              <a:t>26.9.2016</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3872D8-78C6-40D9-B8FF-CB9D85126134}" type="slidenum">
              <a:rPr lang="sl-SI" smtClean="0"/>
              <a:t>‹#›</a:t>
            </a:fld>
            <a:endParaRPr lang="sl-SI"/>
          </a:p>
        </p:txBody>
      </p:sp>
    </p:spTree>
    <p:extLst>
      <p:ext uri="{BB962C8B-B14F-4D97-AF65-F5344CB8AC3E}">
        <p14:creationId xmlns:p14="http://schemas.microsoft.com/office/powerpoint/2010/main" val="481108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image" Target="../media/image2.jpeg"/><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cid:image003.jpg@01D1A58A.EB6ACD10" TargetMode="Externa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www.dinos.si/" TargetMode="External"/><Relationship Id="rId5" Type="http://schemas.openxmlformats.org/officeDocument/2006/relationships/hyperlink" Target="http://www.pismosrca.si/" TargetMode="External"/><Relationship Id="rId4" Type="http://schemas.openxmlformats.org/officeDocument/2006/relationships/hyperlink" Target="http://www.ekosola.si.si/"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www.pismosrca.si/" TargetMode="External"/><Relationship Id="rId4" Type="http://schemas.openxmlformats.org/officeDocument/2006/relationships/hyperlink" Target="file:///C:\Users\goran.ambroz\AppData\Local\Microsoft\Windows\Temporary%20Internet%20Files\Content.Outlook\I6HFGW3M\www.ekosola.si"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cid:image003.jpg@01D1A58A.EB6ACD10" TargetMode="External"/><Relationship Id="rId5" Type="http://schemas.openxmlformats.org/officeDocument/2006/relationships/image" Target="../media/image2.jpeg"/><Relationship Id="rId4" Type="http://schemas.openxmlformats.org/officeDocument/2006/relationships/hyperlink" Target="http://www.pismosrca.s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descr="cid:image003.jpg@01D1A58A.EB6ACD10"/>
          <p:cNvPicPr>
            <a:picLocks noChangeAspect="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2987824" y="5589241"/>
            <a:ext cx="3384376" cy="895383"/>
          </a:xfrm>
          <a:prstGeom prst="rect">
            <a:avLst/>
          </a:prstGeom>
          <a:noFill/>
          <a:ln>
            <a:noFill/>
          </a:ln>
        </p:spPr>
      </p:pic>
      <p:pic>
        <p:nvPicPr>
          <p:cNvPr id="7" name="Slika 6" descr="http://www.dinos.si/sites/www.dinos.si/files/dinos-logo-trans.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3676" y="5648721"/>
            <a:ext cx="1080771" cy="811436"/>
          </a:xfrm>
          <a:prstGeom prst="rect">
            <a:avLst/>
          </a:prstGeom>
          <a:noFill/>
          <a:ln>
            <a:noFill/>
          </a:ln>
        </p:spPr>
      </p:pic>
      <p:pic>
        <p:nvPicPr>
          <p:cNvPr id="9" name="Slika 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6731" y="5666953"/>
            <a:ext cx="702947" cy="8583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13" name="Rectangle 1"/>
          <p:cNvSpPr/>
          <p:nvPr/>
        </p:nvSpPr>
        <p:spPr>
          <a:xfrm>
            <a:off x="0" y="0"/>
            <a:ext cx="9144000" cy="453542"/>
          </a:xfrm>
          <a:prstGeom prst="rect">
            <a:avLst/>
          </a:prstGeom>
          <a:solidFill>
            <a:srgbClr val="EA5A0B">
              <a:alpha val="90000"/>
            </a:srgbClr>
          </a:solidFill>
          <a:ln>
            <a:solidFill>
              <a:srgbClr val="EA5A0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endParaRPr lang="en-US" dirty="0">
              <a:solidFill>
                <a:prstClr val="white"/>
              </a:solidFill>
              <a:latin typeface="Lato"/>
              <a:cs typeface="Lato"/>
            </a:endParaRPr>
          </a:p>
        </p:txBody>
      </p:sp>
      <p:graphicFrame>
        <p:nvGraphicFramePr>
          <p:cNvPr id="3" name="Predmet 2"/>
          <p:cNvGraphicFramePr>
            <a:graphicFrameLocks noChangeAspect="1"/>
          </p:cNvGraphicFramePr>
          <p:nvPr>
            <p:extLst>
              <p:ext uri="{D42A27DB-BD31-4B8C-83A1-F6EECF244321}">
                <p14:modId xmlns:p14="http://schemas.microsoft.com/office/powerpoint/2010/main" val="3568792889"/>
              </p:ext>
            </p:extLst>
          </p:nvPr>
        </p:nvGraphicFramePr>
        <p:xfrm>
          <a:off x="4716016" y="2238529"/>
          <a:ext cx="1728192" cy="1728192"/>
        </p:xfrm>
        <a:graphic>
          <a:graphicData uri="http://schemas.openxmlformats.org/presentationml/2006/ole">
            <mc:AlternateContent xmlns:mc="http://schemas.openxmlformats.org/markup-compatibility/2006">
              <mc:Choice xmlns:v="urn:schemas-microsoft-com:vml" Requires="v">
                <p:oleObj spid="_x0000_s6189" name="Acrobat Document" r:id="rId7" imgW="2695455" imgH="2695346" progId="AcroExch.Document.11">
                  <p:embed/>
                </p:oleObj>
              </mc:Choice>
              <mc:Fallback>
                <p:oleObj name="Acrobat Document" r:id="rId7" imgW="2695455" imgH="2695346" progId="AcroExch.Document.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6016" y="2238529"/>
                        <a:ext cx="1728192" cy="1728192"/>
                      </a:xfrm>
                      <a:prstGeom prst="rect">
                        <a:avLst/>
                      </a:prstGeom>
                      <a:noFill/>
                    </p:spPr>
                  </p:pic>
                </p:oleObj>
              </mc:Fallback>
            </mc:AlternateContent>
          </a:graphicData>
        </a:graphic>
      </p:graphicFrame>
      <p:sp>
        <p:nvSpPr>
          <p:cNvPr id="12" name="Pravokotnik 11"/>
          <p:cNvSpPr/>
          <p:nvPr/>
        </p:nvSpPr>
        <p:spPr>
          <a:xfrm>
            <a:off x="1347399" y="1412776"/>
            <a:ext cx="6449201" cy="1107996"/>
          </a:xfrm>
          <a:prstGeom prst="rect">
            <a:avLst/>
          </a:prstGeom>
        </p:spPr>
        <p:txBody>
          <a:bodyPr wrap="none">
            <a:spAutoFit/>
          </a:bodyPr>
          <a:lstStyle/>
          <a:p>
            <a:pPr lvl="0" algn="ctr" fontAlgn="auto">
              <a:spcBef>
                <a:spcPts val="0"/>
              </a:spcBef>
              <a:spcAft>
                <a:spcPts val="0"/>
              </a:spcAft>
              <a:tabLst>
                <a:tab pos="536575" algn="l"/>
              </a:tabLst>
              <a:defRPr/>
            </a:pPr>
            <a:r>
              <a:rPr lang="sl-SI" sz="6600" b="1" dirty="0" smtClean="0">
                <a:solidFill>
                  <a:srgbClr val="FF6600"/>
                </a:solidFill>
                <a:effectLst>
                  <a:outerShdw blurRad="38100" dist="38100" dir="2700000" algn="tl">
                    <a:srgbClr val="000000">
                      <a:alpha val="43137"/>
                    </a:srgbClr>
                  </a:outerShdw>
                </a:effectLst>
                <a:latin typeface="Chiller" pitchFamily="82" charset="0"/>
                <a:cs typeface="Arial" pitchFamily="34" charset="0"/>
              </a:rPr>
              <a:t>S</a:t>
            </a:r>
            <a:r>
              <a:rPr lang="sl-SI" sz="6600" b="1" dirty="0" smtClean="0">
                <a:solidFill>
                  <a:srgbClr val="0070C0"/>
                </a:solidFill>
                <a:effectLst>
                  <a:outerShdw blurRad="38100" dist="38100" dir="2700000" algn="tl">
                    <a:srgbClr val="000000">
                      <a:alpha val="43137"/>
                    </a:srgbClr>
                  </a:outerShdw>
                </a:effectLst>
                <a:latin typeface="Chiller" pitchFamily="82" charset="0"/>
                <a:cs typeface="Arial" pitchFamily="34" charset="0"/>
              </a:rPr>
              <a:t>T</a:t>
            </a:r>
            <a:r>
              <a:rPr lang="sl-SI" sz="6600" b="1" dirty="0" smtClean="0">
                <a:solidFill>
                  <a:srgbClr val="FF6600"/>
                </a:solidFill>
                <a:effectLst>
                  <a:outerShdw blurRad="38100" dist="38100" dir="2700000" algn="tl">
                    <a:srgbClr val="000000">
                      <a:alpha val="43137"/>
                    </a:srgbClr>
                  </a:outerShdw>
                </a:effectLst>
                <a:latin typeface="Chiller" pitchFamily="82" charset="0"/>
                <a:cs typeface="Arial" pitchFamily="34" charset="0"/>
              </a:rPr>
              <a:t>A</a:t>
            </a:r>
            <a:r>
              <a:rPr lang="sl-SI" sz="6600" b="1" dirty="0" smtClean="0">
                <a:solidFill>
                  <a:srgbClr val="0070C0"/>
                </a:solidFill>
                <a:effectLst>
                  <a:outerShdw blurRad="38100" dist="38100" dir="2700000" algn="tl">
                    <a:srgbClr val="000000">
                      <a:alpha val="43137"/>
                    </a:srgbClr>
                  </a:outerShdw>
                </a:effectLst>
                <a:latin typeface="Chiller" pitchFamily="82" charset="0"/>
                <a:cs typeface="Arial" pitchFamily="34" charset="0"/>
              </a:rPr>
              <a:t>R</a:t>
            </a:r>
            <a:r>
              <a:rPr lang="sl-SI" sz="6600" b="1" dirty="0" smtClean="0">
                <a:solidFill>
                  <a:srgbClr val="FF6600"/>
                </a:solidFill>
                <a:effectLst>
                  <a:outerShdw blurRad="38100" dist="38100" dir="2700000" algn="tl">
                    <a:srgbClr val="000000">
                      <a:alpha val="43137"/>
                    </a:srgbClr>
                  </a:outerShdw>
                </a:effectLst>
                <a:latin typeface="Chiller" pitchFamily="82" charset="0"/>
                <a:cs typeface="Arial" pitchFamily="34" charset="0"/>
              </a:rPr>
              <a:t> </a:t>
            </a:r>
            <a:r>
              <a:rPr lang="sl-SI" sz="6600" b="1" dirty="0" smtClean="0">
                <a:solidFill>
                  <a:srgbClr val="0070C0"/>
                </a:solidFill>
                <a:effectLst>
                  <a:outerShdw blurRad="38100" dist="38100" dir="2700000" algn="tl">
                    <a:srgbClr val="000000">
                      <a:alpha val="43137"/>
                    </a:srgbClr>
                  </a:outerShdw>
                </a:effectLst>
                <a:latin typeface="Chiller" pitchFamily="82" charset="0"/>
                <a:cs typeface="Arial" pitchFamily="34" charset="0"/>
              </a:rPr>
              <a:t>P</a:t>
            </a:r>
            <a:r>
              <a:rPr lang="sl-SI" sz="6600" b="1" dirty="0" smtClean="0">
                <a:solidFill>
                  <a:srgbClr val="FF6600"/>
                </a:solidFill>
                <a:effectLst>
                  <a:outerShdw blurRad="38100" dist="38100" dir="2700000" algn="tl">
                    <a:srgbClr val="000000">
                      <a:alpha val="43137"/>
                    </a:srgbClr>
                  </a:outerShdw>
                </a:effectLst>
                <a:latin typeface="Chiller" pitchFamily="82" charset="0"/>
                <a:cs typeface="Arial" pitchFamily="34" charset="0"/>
              </a:rPr>
              <a:t>AP</a:t>
            </a:r>
            <a:r>
              <a:rPr lang="sl-SI" sz="6600" b="1" dirty="0" smtClean="0">
                <a:solidFill>
                  <a:srgbClr val="0070C0"/>
                </a:solidFill>
                <a:effectLst>
                  <a:outerShdw blurRad="38100" dist="38100" dir="2700000" algn="tl">
                    <a:srgbClr val="000000">
                      <a:alpha val="43137"/>
                    </a:srgbClr>
                  </a:outerShdw>
                </a:effectLst>
                <a:latin typeface="Chiller" pitchFamily="82" charset="0"/>
                <a:cs typeface="Arial" pitchFamily="34" charset="0"/>
              </a:rPr>
              <a:t>I</a:t>
            </a:r>
            <a:r>
              <a:rPr lang="sl-SI" sz="6600" b="1" dirty="0" smtClean="0">
                <a:solidFill>
                  <a:srgbClr val="FF6600"/>
                </a:solidFill>
                <a:effectLst>
                  <a:outerShdw blurRad="38100" dist="38100" dir="2700000" algn="tl">
                    <a:srgbClr val="000000">
                      <a:alpha val="43137"/>
                    </a:srgbClr>
                  </a:outerShdw>
                </a:effectLst>
                <a:latin typeface="Chiller" pitchFamily="82" charset="0"/>
                <a:cs typeface="Arial" pitchFamily="34" charset="0"/>
              </a:rPr>
              <a:t>R </a:t>
            </a:r>
            <a:r>
              <a:rPr lang="sl-SI" sz="6600" b="1" dirty="0" smtClean="0">
                <a:solidFill>
                  <a:srgbClr val="0070C0"/>
                </a:solidFill>
                <a:effectLst>
                  <a:outerShdw blurRad="38100" dist="38100" dir="2700000" algn="tl">
                    <a:srgbClr val="000000">
                      <a:alpha val="43137"/>
                    </a:srgbClr>
                  </a:outerShdw>
                </a:effectLst>
                <a:latin typeface="Chiller" pitchFamily="82" charset="0"/>
                <a:cs typeface="Arial" pitchFamily="34" charset="0"/>
              </a:rPr>
              <a:t>Z</a:t>
            </a:r>
            <a:r>
              <a:rPr lang="sl-SI" sz="6600" b="1" dirty="0" smtClean="0">
                <a:solidFill>
                  <a:srgbClr val="FF6600"/>
                </a:solidFill>
                <a:effectLst>
                  <a:outerShdw blurRad="38100" dist="38100" dir="2700000" algn="tl">
                    <a:srgbClr val="000000">
                      <a:alpha val="43137"/>
                    </a:srgbClr>
                  </a:outerShdw>
                </a:effectLst>
                <a:latin typeface="Chiller" pitchFamily="82" charset="0"/>
                <a:cs typeface="Arial" pitchFamily="34" charset="0"/>
              </a:rPr>
              <a:t>B</a:t>
            </a:r>
            <a:r>
              <a:rPr lang="sl-SI" sz="6600" b="1" dirty="0" smtClean="0">
                <a:solidFill>
                  <a:srgbClr val="0070C0"/>
                </a:solidFill>
                <a:effectLst>
                  <a:outerShdw blurRad="38100" dist="38100" dir="2700000" algn="tl">
                    <a:srgbClr val="000000">
                      <a:alpha val="43137"/>
                    </a:srgbClr>
                  </a:outerShdw>
                </a:effectLst>
                <a:latin typeface="Chiller" pitchFamily="82" charset="0"/>
                <a:cs typeface="Arial" pitchFamily="34" charset="0"/>
              </a:rPr>
              <a:t>IR</a:t>
            </a:r>
            <a:r>
              <a:rPr lang="sl-SI" sz="6600" b="1" dirty="0" smtClean="0">
                <a:solidFill>
                  <a:srgbClr val="FF6600"/>
                </a:solidFill>
                <a:effectLst>
                  <a:outerShdw blurRad="38100" dist="38100" dir="2700000" algn="tl">
                    <a:srgbClr val="000000">
                      <a:alpha val="43137"/>
                    </a:srgbClr>
                  </a:outerShdw>
                </a:effectLst>
                <a:latin typeface="Chiller" pitchFamily="82" charset="0"/>
                <a:cs typeface="Arial" pitchFamily="34" charset="0"/>
              </a:rPr>
              <a:t>A</a:t>
            </a:r>
            <a:r>
              <a:rPr lang="sl-SI" sz="6600" b="1" dirty="0" smtClean="0">
                <a:solidFill>
                  <a:srgbClr val="0070C0"/>
                </a:solidFill>
                <a:effectLst>
                  <a:outerShdw blurRad="38100" dist="38100" dir="2700000" algn="tl">
                    <a:srgbClr val="000000">
                      <a:alpha val="43137"/>
                    </a:srgbClr>
                  </a:outerShdw>
                </a:effectLst>
                <a:latin typeface="Chiller" pitchFamily="82" charset="0"/>
                <a:cs typeface="Arial" pitchFamily="34" charset="0"/>
              </a:rPr>
              <a:t>M,</a:t>
            </a:r>
            <a:endParaRPr lang="sl-SI" sz="6600" b="1" dirty="0">
              <a:solidFill>
                <a:srgbClr val="0070C0"/>
              </a:solidFill>
              <a:effectLst>
                <a:outerShdw blurRad="38100" dist="38100" dir="2700000" algn="tl">
                  <a:srgbClr val="000000">
                    <a:alpha val="43137"/>
                  </a:srgbClr>
                </a:outerShdw>
              </a:effectLst>
              <a:latin typeface="Chiller" pitchFamily="82" charset="0"/>
              <a:cs typeface="Arial" pitchFamily="34" charset="0"/>
            </a:endParaRPr>
          </a:p>
        </p:txBody>
      </p:sp>
      <p:pic>
        <p:nvPicPr>
          <p:cNvPr id="10" name="Slika 9" descr="S:\Slike\Material\Star papir.bmp"/>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062288" y="2832244"/>
            <a:ext cx="1869752" cy="964878"/>
          </a:xfrm>
          <a:prstGeom prst="rect">
            <a:avLst/>
          </a:prstGeom>
          <a:noFill/>
          <a:ln>
            <a:noFill/>
          </a:ln>
        </p:spPr>
      </p:pic>
      <p:sp>
        <p:nvSpPr>
          <p:cNvPr id="11" name="Pravokotnik 10"/>
          <p:cNvSpPr/>
          <p:nvPr/>
        </p:nvSpPr>
        <p:spPr>
          <a:xfrm>
            <a:off x="1090919" y="3789040"/>
            <a:ext cx="6962162" cy="1107996"/>
          </a:xfrm>
          <a:prstGeom prst="rect">
            <a:avLst/>
          </a:prstGeom>
        </p:spPr>
        <p:txBody>
          <a:bodyPr wrap="none">
            <a:spAutoFit/>
          </a:bodyPr>
          <a:lstStyle/>
          <a:p>
            <a:pPr lvl="0" algn="ctr" fontAlgn="auto">
              <a:spcBef>
                <a:spcPts val="0"/>
              </a:spcBef>
              <a:spcAft>
                <a:spcPts val="0"/>
              </a:spcAft>
              <a:tabLst>
                <a:tab pos="536575" algn="l"/>
              </a:tabLst>
              <a:defRPr/>
            </a:pPr>
            <a:r>
              <a:rPr lang="sl-SI" sz="6600" b="1" dirty="0">
                <a:solidFill>
                  <a:srgbClr val="0070C0"/>
                </a:solidFill>
                <a:effectLst>
                  <a:outerShdw blurRad="38100" dist="38100" dir="2700000" algn="tl">
                    <a:srgbClr val="000000">
                      <a:alpha val="43137"/>
                    </a:srgbClr>
                  </a:outerShdw>
                </a:effectLst>
                <a:latin typeface="Chiller" pitchFamily="82" charset="0"/>
                <a:cs typeface="Arial" pitchFamily="34" charset="0"/>
              </a:rPr>
              <a:t>P</a:t>
            </a:r>
            <a:r>
              <a:rPr lang="sl-SI" sz="6600" b="1" dirty="0">
                <a:solidFill>
                  <a:srgbClr val="FF6600"/>
                </a:solidFill>
                <a:effectLst>
                  <a:outerShdw blurRad="38100" dist="38100" dir="2700000" algn="tl">
                    <a:srgbClr val="000000">
                      <a:alpha val="43137"/>
                    </a:srgbClr>
                  </a:outerShdw>
                </a:effectLst>
                <a:latin typeface="Chiller" pitchFamily="82" charset="0"/>
                <a:cs typeface="Arial" pitchFamily="34" charset="0"/>
              </a:rPr>
              <a:t>R</a:t>
            </a:r>
            <a:r>
              <a:rPr lang="sl-SI" sz="6600" b="1" dirty="0">
                <a:solidFill>
                  <a:srgbClr val="0070C0"/>
                </a:solidFill>
                <a:effectLst>
                  <a:outerShdw blurRad="38100" dist="38100" dir="2700000" algn="tl">
                    <a:srgbClr val="000000">
                      <a:alpha val="43137"/>
                    </a:srgbClr>
                  </a:outerShdw>
                </a:effectLst>
                <a:latin typeface="Chiller" pitchFamily="82" charset="0"/>
                <a:cs typeface="Arial" pitchFamily="34" charset="0"/>
              </a:rPr>
              <a:t>IJ</a:t>
            </a:r>
            <a:r>
              <a:rPr lang="sl-SI" sz="6600" b="1" dirty="0">
                <a:solidFill>
                  <a:srgbClr val="FF6600"/>
                </a:solidFill>
                <a:effectLst>
                  <a:outerShdw blurRad="38100" dist="38100" dir="2700000" algn="tl">
                    <a:srgbClr val="000000">
                      <a:alpha val="43137"/>
                    </a:srgbClr>
                  </a:outerShdw>
                </a:effectLst>
                <a:latin typeface="Chiller" pitchFamily="82" charset="0"/>
                <a:cs typeface="Arial" pitchFamily="34" charset="0"/>
              </a:rPr>
              <a:t>AT</a:t>
            </a:r>
            <a:r>
              <a:rPr lang="sl-SI" sz="6600" b="1" dirty="0">
                <a:solidFill>
                  <a:srgbClr val="0070C0"/>
                </a:solidFill>
                <a:effectLst>
                  <a:outerShdw blurRad="38100" dist="38100" dir="2700000" algn="tl">
                    <a:srgbClr val="000000">
                      <a:alpha val="43137"/>
                    </a:srgbClr>
                  </a:outerShdw>
                </a:effectLst>
                <a:latin typeface="Chiller" pitchFamily="82" charset="0"/>
                <a:cs typeface="Arial" pitchFamily="34" charset="0"/>
              </a:rPr>
              <a:t>E</a:t>
            </a:r>
            <a:r>
              <a:rPr lang="sl-SI" sz="6600" b="1" dirty="0">
                <a:solidFill>
                  <a:srgbClr val="FF6600"/>
                </a:solidFill>
                <a:effectLst>
                  <a:outerShdw blurRad="38100" dist="38100" dir="2700000" algn="tl">
                    <a:srgbClr val="000000">
                      <a:alpha val="43137"/>
                    </a:srgbClr>
                  </a:outerShdw>
                </a:effectLst>
                <a:latin typeface="Chiller" pitchFamily="82" charset="0"/>
                <a:cs typeface="Arial" pitchFamily="34" charset="0"/>
              </a:rPr>
              <a:t>LJ</a:t>
            </a:r>
            <a:r>
              <a:rPr lang="sl-SI" sz="6600" b="1" dirty="0">
                <a:solidFill>
                  <a:srgbClr val="0070C0"/>
                </a:solidFill>
                <a:effectLst>
                  <a:outerShdw blurRad="38100" dist="38100" dir="2700000" algn="tl">
                    <a:srgbClr val="000000">
                      <a:alpha val="43137"/>
                    </a:srgbClr>
                  </a:outerShdw>
                </a:effectLst>
                <a:latin typeface="Chiller" pitchFamily="82" charset="0"/>
                <a:cs typeface="Arial" pitchFamily="34" charset="0"/>
              </a:rPr>
              <a:t>A</a:t>
            </a:r>
            <a:r>
              <a:rPr lang="sl-SI" sz="6600" b="1" dirty="0">
                <a:solidFill>
                  <a:srgbClr val="FF6600"/>
                </a:solidFill>
                <a:effectLst>
                  <a:outerShdw blurRad="38100" dist="38100" dir="2700000" algn="tl">
                    <a:srgbClr val="000000">
                      <a:alpha val="43137"/>
                    </a:srgbClr>
                  </a:outerShdw>
                </a:effectLst>
                <a:latin typeface="Chiller" pitchFamily="82" charset="0"/>
                <a:cs typeface="Arial" pitchFamily="34" charset="0"/>
              </a:rPr>
              <a:t> </a:t>
            </a:r>
            <a:r>
              <a:rPr lang="sl-SI" sz="6600" b="1" dirty="0">
                <a:solidFill>
                  <a:srgbClr val="0070C0"/>
                </a:solidFill>
                <a:effectLst>
                  <a:outerShdw blurRad="38100" dist="38100" dir="2700000" algn="tl">
                    <a:srgbClr val="000000">
                      <a:alpha val="43137"/>
                    </a:srgbClr>
                  </a:outerShdw>
                </a:effectLst>
                <a:latin typeface="Chiller" pitchFamily="82" charset="0"/>
                <a:cs typeface="Arial" pitchFamily="34" charset="0"/>
              </a:rPr>
              <a:t>P</a:t>
            </a:r>
            <a:r>
              <a:rPr lang="sl-SI" sz="6600" b="1" dirty="0">
                <a:solidFill>
                  <a:srgbClr val="FF6600"/>
                </a:solidFill>
                <a:effectLst>
                  <a:outerShdw blurRad="38100" dist="38100" dir="2700000" algn="tl">
                    <a:srgbClr val="000000">
                      <a:alpha val="43137"/>
                    </a:srgbClr>
                  </a:outerShdw>
                </a:effectLst>
                <a:latin typeface="Chiller" pitchFamily="82" charset="0"/>
                <a:cs typeface="Arial" pitchFamily="34" charset="0"/>
              </a:rPr>
              <a:t>O</a:t>
            </a:r>
            <a:r>
              <a:rPr lang="sl-SI" sz="6600" b="1" dirty="0">
                <a:solidFill>
                  <a:srgbClr val="0070C0"/>
                </a:solidFill>
                <a:effectLst>
                  <a:outerShdw blurRad="38100" dist="38100" dir="2700000" algn="tl">
                    <a:srgbClr val="000000">
                      <a:alpha val="43137"/>
                    </a:srgbClr>
                  </a:outerShdw>
                </a:effectLst>
                <a:latin typeface="Chiller" pitchFamily="82" charset="0"/>
                <a:cs typeface="Arial" pitchFamily="34" charset="0"/>
              </a:rPr>
              <a:t>D</a:t>
            </a:r>
            <a:r>
              <a:rPr lang="sl-SI" sz="6600" b="1" dirty="0">
                <a:solidFill>
                  <a:srgbClr val="FF6600"/>
                </a:solidFill>
                <a:effectLst>
                  <a:outerShdw blurRad="38100" dist="38100" dir="2700000" algn="tl">
                    <a:srgbClr val="000000">
                      <a:alpha val="43137"/>
                    </a:srgbClr>
                  </a:outerShdw>
                </a:effectLst>
                <a:latin typeface="Chiller" pitchFamily="82" charset="0"/>
                <a:cs typeface="Arial" pitchFamily="34" charset="0"/>
              </a:rPr>
              <a:t>PI</a:t>
            </a:r>
            <a:r>
              <a:rPr lang="sl-SI" sz="6600" b="1" dirty="0">
                <a:solidFill>
                  <a:srgbClr val="0070C0"/>
                </a:solidFill>
                <a:effectLst>
                  <a:outerShdw blurRad="38100" dist="38100" dir="2700000" algn="tl">
                    <a:srgbClr val="000000">
                      <a:alpha val="43137"/>
                    </a:srgbClr>
                  </a:outerShdw>
                </a:effectLst>
                <a:latin typeface="Chiller" pitchFamily="82" charset="0"/>
                <a:cs typeface="Arial" pitchFamily="34" charset="0"/>
              </a:rPr>
              <a:t>R</a:t>
            </a:r>
            <a:r>
              <a:rPr lang="sl-SI" sz="6600" b="1" dirty="0">
                <a:solidFill>
                  <a:srgbClr val="FF6600"/>
                </a:solidFill>
                <a:effectLst>
                  <a:outerShdw blurRad="38100" dist="38100" dir="2700000" algn="tl">
                    <a:srgbClr val="000000">
                      <a:alpha val="43137"/>
                    </a:srgbClr>
                  </a:outerShdw>
                </a:effectLst>
                <a:latin typeface="Chiller" pitchFamily="82" charset="0"/>
                <a:cs typeface="Arial" pitchFamily="34" charset="0"/>
              </a:rPr>
              <a:t>A</a:t>
            </a:r>
            <a:r>
              <a:rPr lang="sl-SI" sz="6600" b="1" dirty="0">
                <a:solidFill>
                  <a:srgbClr val="0070C0"/>
                </a:solidFill>
                <a:effectLst>
                  <a:outerShdw blurRad="38100" dist="38100" dir="2700000" algn="tl">
                    <a:srgbClr val="000000">
                      <a:alpha val="43137"/>
                    </a:srgbClr>
                  </a:outerShdw>
                </a:effectLst>
                <a:latin typeface="Chiller" pitchFamily="82" charset="0"/>
                <a:cs typeface="Arial" pitchFamily="34" charset="0"/>
              </a:rPr>
              <a:t>M</a:t>
            </a:r>
          </a:p>
        </p:txBody>
      </p:sp>
      <p:sp>
        <p:nvSpPr>
          <p:cNvPr id="5" name="PoljeZBesedilom 4"/>
          <p:cNvSpPr txBox="1"/>
          <p:nvPr/>
        </p:nvSpPr>
        <p:spPr>
          <a:xfrm>
            <a:off x="716731" y="620688"/>
            <a:ext cx="7887716" cy="307777"/>
          </a:xfrm>
          <a:prstGeom prst="rect">
            <a:avLst/>
          </a:prstGeom>
          <a:noFill/>
        </p:spPr>
        <p:txBody>
          <a:bodyPr wrap="square" rtlCol="0">
            <a:spAutoFit/>
          </a:bodyPr>
          <a:lstStyle/>
          <a:p>
            <a:pPr algn="ctr"/>
            <a:r>
              <a:rPr lang="sl-SI" sz="1400" b="1" dirty="0" smtClean="0">
                <a:solidFill>
                  <a:schemeClr val="tx2"/>
                </a:solidFill>
                <a:latin typeface="Arial Black" pitchFamily="34" charset="0"/>
              </a:rPr>
              <a:t>VSESLOVENSKA DOBRODELNO – OZAVEŠČEVALNA ZBIRALNA AKCIJA</a:t>
            </a:r>
            <a:endParaRPr lang="sl-SI" sz="1400" b="1" dirty="0">
              <a:solidFill>
                <a:schemeClr val="tx2"/>
              </a:solidFill>
              <a:latin typeface="Arial Black" pitchFamily="34" charset="0"/>
            </a:endParaRPr>
          </a:p>
        </p:txBody>
      </p:sp>
    </p:spTree>
    <p:extLst>
      <p:ext uri="{BB962C8B-B14F-4D97-AF65-F5344CB8AC3E}">
        <p14:creationId xmlns:p14="http://schemas.microsoft.com/office/powerpoint/2010/main" val="41783983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p:nvPr/>
        </p:nvSpPr>
        <p:spPr>
          <a:xfrm>
            <a:off x="0" y="0"/>
            <a:ext cx="9144000" cy="453542"/>
          </a:xfrm>
          <a:prstGeom prst="rect">
            <a:avLst/>
          </a:prstGeom>
          <a:solidFill>
            <a:srgbClr val="EA5A0B">
              <a:alpha val="90000"/>
            </a:srgbClr>
          </a:solidFill>
          <a:ln>
            <a:solidFill>
              <a:srgbClr val="EA5A0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endParaRPr lang="en-US" dirty="0">
              <a:solidFill>
                <a:prstClr val="white"/>
              </a:solidFill>
              <a:latin typeface="Lato"/>
              <a:cs typeface="Lato"/>
            </a:endParaRPr>
          </a:p>
        </p:txBody>
      </p:sp>
      <p:pic>
        <p:nvPicPr>
          <p:cNvPr id="5" name="Slika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69051" y="5667457"/>
            <a:ext cx="974949" cy="11905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 name="Slika 3" descr="Logo DOVES - velik"/>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667458"/>
            <a:ext cx="976310" cy="1190541"/>
          </a:xfrm>
          <a:prstGeom prst="rect">
            <a:avLst/>
          </a:prstGeom>
          <a:noFill/>
          <a:ln w="9525">
            <a:noFill/>
            <a:miter lim="800000"/>
            <a:headEnd/>
            <a:tailEnd/>
          </a:ln>
        </p:spPr>
      </p:pic>
      <p:sp>
        <p:nvSpPr>
          <p:cNvPr id="9" name="PoljeZBesedilom 8"/>
          <p:cNvSpPr txBox="1"/>
          <p:nvPr/>
        </p:nvSpPr>
        <p:spPr>
          <a:xfrm>
            <a:off x="239090" y="501348"/>
            <a:ext cx="8904910" cy="719492"/>
          </a:xfrm>
          <a:prstGeom prst="rect">
            <a:avLst/>
          </a:prstGeom>
          <a:noFill/>
        </p:spPr>
        <p:txBody>
          <a:bodyPr wrap="square" rtlCol="0">
            <a:spAutoFit/>
          </a:bodyPr>
          <a:lstStyle/>
          <a:p>
            <a:pPr>
              <a:lnSpc>
                <a:spcPct val="150000"/>
              </a:lnSpc>
            </a:pPr>
            <a:r>
              <a:rPr lang="sl-SI" sz="3100" dirty="0" smtClean="0">
                <a:latin typeface="Albertus Medium" panose="020E0602030304020304" pitchFamily="34" charset="0"/>
              </a:rPr>
              <a:t>O PROJEKTU</a:t>
            </a:r>
            <a:endParaRPr lang="sl-SI" sz="2800" dirty="0" smtClean="0">
              <a:latin typeface="Albertus Medium" panose="020E0602030304020304" pitchFamily="34" charset="0"/>
            </a:endParaRPr>
          </a:p>
        </p:txBody>
      </p:sp>
      <p:sp>
        <p:nvSpPr>
          <p:cNvPr id="3" name="PoljeZBesedilom 2"/>
          <p:cNvSpPr txBox="1"/>
          <p:nvPr/>
        </p:nvSpPr>
        <p:spPr>
          <a:xfrm>
            <a:off x="488155" y="1484784"/>
            <a:ext cx="8168370" cy="2893100"/>
          </a:xfrm>
          <a:prstGeom prst="rect">
            <a:avLst/>
          </a:prstGeom>
          <a:noFill/>
        </p:spPr>
        <p:txBody>
          <a:bodyPr wrap="square" rtlCol="0">
            <a:spAutoFit/>
          </a:bodyPr>
          <a:lstStyle/>
          <a:p>
            <a:r>
              <a:rPr lang="sl-SI" sz="1400" dirty="0"/>
              <a:t>Kaj prinaša projekt</a:t>
            </a:r>
            <a:r>
              <a:rPr lang="sl-SI" sz="1400" b="1" dirty="0"/>
              <a:t> STAR PAPIR ZBIRAM, PRIJATELJA PODPIRAM</a:t>
            </a:r>
            <a:r>
              <a:rPr lang="sl-SI" sz="1400" dirty="0"/>
              <a:t>?</a:t>
            </a:r>
          </a:p>
          <a:p>
            <a:pPr marL="285750" indent="-285750">
              <a:buFont typeface="Wingdings" pitchFamily="2" charset="2"/>
              <a:buChar char="Ø"/>
            </a:pPr>
            <a:r>
              <a:rPr lang="sl-SI" sz="1400" dirty="0" smtClean="0"/>
              <a:t>Večjo ozaveščenost mladih</a:t>
            </a:r>
          </a:p>
          <a:p>
            <a:pPr marL="285750" indent="-285750">
              <a:buFont typeface="Wingdings" pitchFamily="2" charset="2"/>
              <a:buChar char="Ø"/>
            </a:pPr>
            <a:r>
              <a:rPr lang="sl-SI" sz="1400" dirty="0" smtClean="0"/>
              <a:t>Več </a:t>
            </a:r>
            <a:r>
              <a:rPr lang="sl-SI" sz="1400" dirty="0"/>
              <a:t>zbranega odpadnega </a:t>
            </a:r>
            <a:r>
              <a:rPr lang="sl-SI" sz="1400" dirty="0" smtClean="0"/>
              <a:t>papirja - več </a:t>
            </a:r>
            <a:r>
              <a:rPr lang="sl-SI" sz="1400" dirty="0"/>
              <a:t>štipendij za socialno ogrožene </a:t>
            </a:r>
            <a:r>
              <a:rPr lang="sl-SI" sz="1400" dirty="0" smtClean="0"/>
              <a:t>mlade</a:t>
            </a:r>
            <a:endParaRPr lang="sl-SI" sz="1400" dirty="0"/>
          </a:p>
          <a:p>
            <a:pPr marL="285750" indent="-285750">
              <a:buFont typeface="Wingdings" pitchFamily="2" charset="2"/>
              <a:buChar char="Ø"/>
            </a:pPr>
            <a:r>
              <a:rPr lang="sl-SI" sz="1400" dirty="0"/>
              <a:t>Možnost štipendiranja vašega učenca ali </a:t>
            </a:r>
            <a:r>
              <a:rPr lang="sl-SI" sz="1400" dirty="0" smtClean="0"/>
              <a:t>dijaka</a:t>
            </a:r>
            <a:endParaRPr lang="sl-SI" sz="1400" dirty="0"/>
          </a:p>
          <a:p>
            <a:pPr marL="285750" indent="-285750">
              <a:buFont typeface="Wingdings" pitchFamily="2" charset="2"/>
              <a:buChar char="Ø"/>
            </a:pPr>
            <a:r>
              <a:rPr lang="sl-SI" sz="1400" dirty="0"/>
              <a:t>Ohranjanje naravnih virov in čistejše </a:t>
            </a:r>
            <a:r>
              <a:rPr lang="sl-SI" sz="1400" dirty="0" smtClean="0"/>
              <a:t>okolje</a:t>
            </a:r>
            <a:endParaRPr lang="sl-SI" sz="1400" dirty="0"/>
          </a:p>
          <a:p>
            <a:pPr marL="285750" indent="-285750">
              <a:buFont typeface="Wingdings" pitchFamily="2" charset="2"/>
              <a:buChar char="Ø"/>
            </a:pPr>
            <a:r>
              <a:rPr lang="sl-SI" sz="1400" dirty="0"/>
              <a:t>Večji prihodek v šolski sklad ali sklad </a:t>
            </a:r>
            <a:r>
              <a:rPr lang="sl-SI" sz="1400" dirty="0" smtClean="0"/>
              <a:t>vrtca (kar 90 </a:t>
            </a:r>
            <a:r>
              <a:rPr lang="sl-SI" sz="1400" dirty="0" smtClean="0"/>
              <a:t>%)</a:t>
            </a:r>
            <a:endParaRPr lang="sl-SI" sz="1400" dirty="0"/>
          </a:p>
          <a:p>
            <a:pPr marL="285750" indent="-285750">
              <a:buFont typeface="Wingdings" pitchFamily="2" charset="2"/>
              <a:buChar char="Ø"/>
            </a:pPr>
            <a:r>
              <a:rPr lang="sl-SI" sz="1400" dirty="0" smtClean="0"/>
              <a:t>Projekt je vključen v sklop A programa </a:t>
            </a:r>
            <a:r>
              <a:rPr lang="sl-SI" sz="1400" dirty="0" err="1" smtClean="0"/>
              <a:t>Ekošole</a:t>
            </a:r>
            <a:endParaRPr lang="sl-SI" sz="1400" dirty="0"/>
          </a:p>
          <a:p>
            <a:pPr marL="285750" indent="-285750">
              <a:buFont typeface="Wingdings" pitchFamily="2" charset="2"/>
              <a:buChar char="Ø"/>
            </a:pPr>
            <a:r>
              <a:rPr lang="sl-SI" sz="1400" dirty="0"/>
              <a:t>Sodelovanje na dogodkih in v TV oddajah na nacionalni </a:t>
            </a:r>
            <a:r>
              <a:rPr lang="sl-SI" sz="1400" dirty="0" smtClean="0"/>
              <a:t>televiziji</a:t>
            </a:r>
            <a:endParaRPr lang="sl-SI" sz="1400" dirty="0"/>
          </a:p>
          <a:p>
            <a:endParaRPr lang="sl-SI" sz="1400" dirty="0" smtClean="0"/>
          </a:p>
          <a:p>
            <a:r>
              <a:rPr lang="sl-SI" sz="1400" b="1" dirty="0"/>
              <a:t> </a:t>
            </a:r>
            <a:r>
              <a:rPr lang="sl-SI" sz="1400" dirty="0"/>
              <a:t>Zbiranje starega papirja je </a:t>
            </a:r>
            <a:r>
              <a:rPr lang="sl-SI" sz="1400" dirty="0" smtClean="0"/>
              <a:t>namreč vsebinsko </a:t>
            </a:r>
            <a:r>
              <a:rPr lang="sl-SI" sz="1400" dirty="0"/>
              <a:t>vključeno v dva projekta in oddaje na Radioteleviziji Slovenija:</a:t>
            </a:r>
          </a:p>
          <a:p>
            <a:pPr marL="342900" indent="-342900">
              <a:buFont typeface="+mj-lt"/>
              <a:buAutoNum type="arabicPeriod"/>
            </a:pPr>
            <a:r>
              <a:rPr lang="sl-SI" sz="1400" dirty="0"/>
              <a:t>ŠPORT in ŠPAS – DRUŽENJE IN GIBANJE VSEH </a:t>
            </a:r>
            <a:r>
              <a:rPr lang="sl-SI" sz="1400" dirty="0" smtClean="0"/>
              <a:t>GENERACIJ</a:t>
            </a:r>
            <a:endParaRPr lang="sl-SI" sz="1400" dirty="0"/>
          </a:p>
          <a:p>
            <a:pPr marL="342900" indent="-342900">
              <a:buFont typeface="+mj-lt"/>
              <a:buAutoNum type="arabicPeriod"/>
            </a:pPr>
            <a:r>
              <a:rPr lang="sl-SI" sz="1400" dirty="0" smtClean="0"/>
              <a:t>ŽOGARIJA</a:t>
            </a:r>
            <a:endParaRPr lang="sl-SI" sz="1400" dirty="0"/>
          </a:p>
          <a:p>
            <a:endParaRPr lang="sl-SI" sz="1400" dirty="0"/>
          </a:p>
        </p:txBody>
      </p:sp>
    </p:spTree>
    <p:extLst>
      <p:ext uri="{BB962C8B-B14F-4D97-AF65-F5344CB8AC3E}">
        <p14:creationId xmlns:p14="http://schemas.microsoft.com/office/powerpoint/2010/main" val="2610929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p:nvPr/>
        </p:nvSpPr>
        <p:spPr>
          <a:xfrm>
            <a:off x="0" y="0"/>
            <a:ext cx="9144000" cy="453542"/>
          </a:xfrm>
          <a:prstGeom prst="rect">
            <a:avLst/>
          </a:prstGeom>
          <a:solidFill>
            <a:srgbClr val="EA5A0B">
              <a:alpha val="90000"/>
            </a:srgbClr>
          </a:solidFill>
          <a:ln>
            <a:solidFill>
              <a:srgbClr val="EA5A0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endParaRPr lang="en-US" dirty="0">
              <a:solidFill>
                <a:prstClr val="white"/>
              </a:solidFill>
              <a:latin typeface="Lato"/>
              <a:cs typeface="Lato"/>
            </a:endParaRPr>
          </a:p>
        </p:txBody>
      </p:sp>
      <p:pic>
        <p:nvPicPr>
          <p:cNvPr id="5" name="Slika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69051" y="5667457"/>
            <a:ext cx="974949" cy="11905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 name="Slika 3" descr="Logo DOVES - velik"/>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667458"/>
            <a:ext cx="976310" cy="1190541"/>
          </a:xfrm>
          <a:prstGeom prst="rect">
            <a:avLst/>
          </a:prstGeom>
          <a:noFill/>
          <a:ln w="9525">
            <a:noFill/>
            <a:miter lim="800000"/>
            <a:headEnd/>
            <a:tailEnd/>
          </a:ln>
        </p:spPr>
      </p:pic>
      <p:sp>
        <p:nvSpPr>
          <p:cNvPr id="9" name="PoljeZBesedilom 8"/>
          <p:cNvSpPr txBox="1"/>
          <p:nvPr/>
        </p:nvSpPr>
        <p:spPr>
          <a:xfrm>
            <a:off x="239090" y="501348"/>
            <a:ext cx="8904910" cy="719492"/>
          </a:xfrm>
          <a:prstGeom prst="rect">
            <a:avLst/>
          </a:prstGeom>
          <a:noFill/>
        </p:spPr>
        <p:txBody>
          <a:bodyPr wrap="square" rtlCol="0">
            <a:spAutoFit/>
          </a:bodyPr>
          <a:lstStyle/>
          <a:p>
            <a:pPr>
              <a:lnSpc>
                <a:spcPct val="150000"/>
              </a:lnSpc>
            </a:pPr>
            <a:r>
              <a:rPr lang="sl-SI" sz="3100" dirty="0" smtClean="0">
                <a:latin typeface="Albertus Medium" panose="020E0602030304020304" pitchFamily="34" charset="0"/>
              </a:rPr>
              <a:t>O PROJEKTU</a:t>
            </a:r>
            <a:endParaRPr lang="sl-SI" sz="2800" dirty="0" smtClean="0">
              <a:latin typeface="Albertus Medium" panose="020E0602030304020304" pitchFamily="34" charset="0"/>
            </a:endParaRPr>
          </a:p>
        </p:txBody>
      </p:sp>
      <p:sp>
        <p:nvSpPr>
          <p:cNvPr id="3" name="PoljeZBesedilom 2"/>
          <p:cNvSpPr txBox="1"/>
          <p:nvPr/>
        </p:nvSpPr>
        <p:spPr>
          <a:xfrm>
            <a:off x="488155" y="1484784"/>
            <a:ext cx="8168370" cy="4401205"/>
          </a:xfrm>
          <a:prstGeom prst="rect">
            <a:avLst/>
          </a:prstGeom>
          <a:noFill/>
        </p:spPr>
        <p:txBody>
          <a:bodyPr wrap="square" rtlCol="0">
            <a:spAutoFit/>
          </a:bodyPr>
          <a:lstStyle/>
          <a:p>
            <a:pPr marL="285750" lvl="0" indent="-285750">
              <a:buFont typeface="Wingdings" pitchFamily="2" charset="2"/>
              <a:buChar char="Ø"/>
            </a:pPr>
            <a:r>
              <a:rPr lang="sl-SI" sz="1400" b="1" dirty="0"/>
              <a:t>POMEMBNO!</a:t>
            </a:r>
            <a:r>
              <a:rPr lang="sl-SI" sz="1400" dirty="0"/>
              <a:t> </a:t>
            </a:r>
            <a:r>
              <a:rPr lang="sl-SI" sz="1400" dirty="0" smtClean="0"/>
              <a:t>Ustanove </a:t>
            </a:r>
            <a:r>
              <a:rPr lang="sl-SI" sz="1400" dirty="0"/>
              <a:t>se po elektronski </a:t>
            </a:r>
            <a:r>
              <a:rPr lang="sl-SI" sz="1400" dirty="0" smtClean="0"/>
              <a:t>pošti prijavijo </a:t>
            </a:r>
            <a:r>
              <a:rPr lang="sl-SI" sz="1400" dirty="0"/>
              <a:t>k sodelovanju z naslednjimi podatki: ime ustanove, naslov ustanove, število učencev,  ime in priimek kontaktne osebe, </a:t>
            </a:r>
            <a:r>
              <a:rPr lang="sl-SI" sz="1400" dirty="0" smtClean="0"/>
              <a:t>tel. </a:t>
            </a:r>
            <a:r>
              <a:rPr lang="sl-SI" sz="1400" dirty="0"/>
              <a:t>številka in e-naslov. </a:t>
            </a:r>
            <a:r>
              <a:rPr lang="sl-SI" sz="1400" b="1" dirty="0" smtClean="0"/>
              <a:t>Prijava je pogoj za sodelovanje v projektu! </a:t>
            </a:r>
            <a:r>
              <a:rPr lang="sl-SI" sz="1400" dirty="0" smtClean="0"/>
              <a:t>Prijavite se lahko že danes na naši stojnici v preddverju dvorane.</a:t>
            </a:r>
            <a:endParaRPr lang="sl-SI" sz="1400" dirty="0"/>
          </a:p>
          <a:p>
            <a:pPr marL="285750" lvl="0" indent="-285750">
              <a:buFont typeface="Wingdings" pitchFamily="2" charset="2"/>
              <a:buChar char="Ø"/>
            </a:pPr>
            <a:endParaRPr lang="sl-SI" sz="1400" dirty="0" smtClean="0"/>
          </a:p>
          <a:p>
            <a:pPr marL="285750" lvl="0" indent="-285750">
              <a:buFont typeface="Wingdings" pitchFamily="2" charset="2"/>
              <a:buChar char="Ø"/>
            </a:pPr>
            <a:r>
              <a:rPr lang="sl-SI" sz="1400" dirty="0" smtClean="0"/>
              <a:t>Akcija </a:t>
            </a:r>
            <a:r>
              <a:rPr lang="sl-SI" sz="1400" dirty="0"/>
              <a:t>zbiranja poteka </a:t>
            </a:r>
            <a:r>
              <a:rPr lang="sl-SI" sz="1400" dirty="0" smtClean="0"/>
              <a:t>skozi celo </a:t>
            </a:r>
            <a:r>
              <a:rPr lang="sl-SI" sz="1400" dirty="0"/>
              <a:t>šolsko leto, </a:t>
            </a:r>
            <a:r>
              <a:rPr lang="sl-SI" sz="1400" dirty="0" smtClean="0"/>
              <a:t>VIU pa lahko organizirajo </a:t>
            </a:r>
            <a:r>
              <a:rPr lang="sl-SI" sz="1400" dirty="0"/>
              <a:t>eno ali več zbiranj starega </a:t>
            </a:r>
            <a:r>
              <a:rPr lang="sl-SI" sz="1400" dirty="0" smtClean="0"/>
              <a:t>papirja, z maksimalnim trajanjem ene zbiralne akcije 14 dni. Dinos bo torej dostavljal zabojnike </a:t>
            </a:r>
            <a:r>
              <a:rPr lang="sl-SI" sz="1400" dirty="0"/>
              <a:t>na </a:t>
            </a:r>
            <a:r>
              <a:rPr lang="sl-SI" sz="1400" dirty="0" smtClean="0"/>
              <a:t>poziv.</a:t>
            </a:r>
            <a:endParaRPr lang="sl-SI" sz="1400" dirty="0"/>
          </a:p>
          <a:p>
            <a:pPr marL="285750" lvl="0" indent="-285750">
              <a:buFont typeface="Wingdings" pitchFamily="2" charset="2"/>
              <a:buChar char="Ø"/>
            </a:pPr>
            <a:endParaRPr lang="sl-SI" sz="1400" dirty="0" smtClean="0"/>
          </a:p>
          <a:p>
            <a:pPr marL="285750" lvl="0" indent="-285750">
              <a:buFont typeface="Wingdings" pitchFamily="2" charset="2"/>
              <a:buChar char="Ø"/>
            </a:pPr>
            <a:r>
              <a:rPr lang="sl-SI" sz="1400" dirty="0" smtClean="0"/>
              <a:t>Glede termina </a:t>
            </a:r>
            <a:r>
              <a:rPr lang="sl-SI" sz="1400" dirty="0"/>
              <a:t>in </a:t>
            </a:r>
            <a:r>
              <a:rPr lang="sl-SI" sz="1400" dirty="0" smtClean="0"/>
              <a:t>lokacije </a:t>
            </a:r>
            <a:r>
              <a:rPr lang="sl-SI" sz="1400" dirty="0"/>
              <a:t>akcije </a:t>
            </a:r>
            <a:r>
              <a:rPr lang="sl-SI" sz="1400" dirty="0" smtClean="0"/>
              <a:t>se dogovorite s kontaktnimi osebami najbližjih enot družbe Dinos (</a:t>
            </a:r>
            <a:r>
              <a:rPr lang="sl-SI" sz="1400" dirty="0"/>
              <a:t>kontakti enot družbe Dinos so objavljeni </a:t>
            </a:r>
            <a:r>
              <a:rPr lang="sl-SI" sz="1400" dirty="0" smtClean="0"/>
              <a:t>na </a:t>
            </a:r>
            <a:r>
              <a:rPr lang="sl-SI" sz="1400" u="sng" dirty="0" err="1" smtClean="0">
                <a:hlinkClick r:id="rId4"/>
              </a:rPr>
              <a:t>www.ekosola.si</a:t>
            </a:r>
            <a:r>
              <a:rPr lang="sl-SI" sz="1400" dirty="0" smtClean="0"/>
              <a:t> , </a:t>
            </a:r>
            <a:r>
              <a:rPr lang="sl-SI" sz="1400" dirty="0" err="1" smtClean="0">
                <a:hlinkClick r:id="rId5"/>
              </a:rPr>
              <a:t>www.pismosrca.si</a:t>
            </a:r>
            <a:r>
              <a:rPr lang="sl-SI" sz="1400" dirty="0" smtClean="0"/>
              <a:t> in </a:t>
            </a:r>
            <a:r>
              <a:rPr lang="sl-SI" sz="1400" u="sng" dirty="0" err="1">
                <a:hlinkClick r:id="rId6"/>
              </a:rPr>
              <a:t>www.dinos.si</a:t>
            </a:r>
            <a:r>
              <a:rPr lang="sl-SI" sz="1400" dirty="0"/>
              <a:t>).</a:t>
            </a:r>
          </a:p>
          <a:p>
            <a:pPr marL="285750" lvl="0" indent="-285750">
              <a:buFont typeface="Wingdings" pitchFamily="2" charset="2"/>
              <a:buChar char="Ø"/>
            </a:pPr>
            <a:endParaRPr lang="sl-SI" sz="1400" dirty="0" smtClean="0"/>
          </a:p>
          <a:p>
            <a:pPr marL="285750" lvl="0" indent="-285750">
              <a:buFont typeface="Wingdings" pitchFamily="2" charset="2"/>
              <a:buChar char="Ø"/>
            </a:pPr>
            <a:r>
              <a:rPr lang="sl-SI" sz="1400" dirty="0" smtClean="0"/>
              <a:t>V </a:t>
            </a:r>
            <a:r>
              <a:rPr lang="sl-SI" sz="1400" dirty="0"/>
              <a:t>dogovorjenem terminu in na dogovorjeno lokacijo družba Dinos  dostavi ustrezen zabojnik in ga po končani akciji odpelje; količino in vrednost zbranega papirja sporoči na naslov fundacije in ustanove, ki je akcijo izpeljala.</a:t>
            </a:r>
          </a:p>
          <a:p>
            <a:pPr marL="285750" lvl="0" indent="-285750">
              <a:buFont typeface="Wingdings" pitchFamily="2" charset="2"/>
              <a:buChar char="Ø"/>
            </a:pPr>
            <a:endParaRPr lang="sl-SI" sz="1400" dirty="0" smtClean="0"/>
          </a:p>
          <a:p>
            <a:pPr marL="285750" lvl="0" indent="-285750">
              <a:buFont typeface="Wingdings" pitchFamily="2" charset="2"/>
              <a:buChar char="Ø"/>
            </a:pPr>
            <a:r>
              <a:rPr lang="sl-SI" sz="1400" dirty="0" smtClean="0"/>
              <a:t>Star </a:t>
            </a:r>
            <a:r>
              <a:rPr lang="sl-SI" sz="1400" dirty="0"/>
              <a:t>papir lahko </a:t>
            </a:r>
            <a:r>
              <a:rPr lang="sl-SI" sz="1400" dirty="0" smtClean="0"/>
              <a:t>VIU tudi </a:t>
            </a:r>
            <a:r>
              <a:rPr lang="sl-SI" sz="1400" dirty="0"/>
              <a:t>same dostavite na najbližjo enoto družbe </a:t>
            </a:r>
            <a:r>
              <a:rPr lang="sl-SI" sz="1400" dirty="0" smtClean="0"/>
              <a:t>Dinos (</a:t>
            </a:r>
            <a:r>
              <a:rPr lang="sl-SI" sz="1400" b="1" dirty="0" smtClean="0"/>
              <a:t>OPOZORILO</a:t>
            </a:r>
            <a:r>
              <a:rPr lang="sl-SI" sz="1400" dirty="0" smtClean="0"/>
              <a:t>: VIU mora biti predhodno prijavljena v projekt. Voznik mora ob dostavi povedati, da je zbran papir dostavil za določeno VIU in za projekt Star papir zbiram – prijatelja podpiram).</a:t>
            </a:r>
            <a:endParaRPr lang="sl-SI" sz="1400" dirty="0"/>
          </a:p>
          <a:p>
            <a:pPr marL="285750" lvl="0" indent="-285750">
              <a:buFont typeface="Wingdings" pitchFamily="2" charset="2"/>
              <a:buChar char="Ø"/>
            </a:pPr>
            <a:endParaRPr lang="sl-SI" sz="1400" dirty="0" smtClean="0"/>
          </a:p>
          <a:p>
            <a:endParaRPr lang="sl-SI" sz="1400" dirty="0"/>
          </a:p>
        </p:txBody>
      </p:sp>
    </p:spTree>
    <p:extLst>
      <p:ext uri="{BB962C8B-B14F-4D97-AF65-F5344CB8AC3E}">
        <p14:creationId xmlns:p14="http://schemas.microsoft.com/office/powerpoint/2010/main" val="35234019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p:nvPr/>
        </p:nvSpPr>
        <p:spPr>
          <a:xfrm>
            <a:off x="0" y="0"/>
            <a:ext cx="9144000" cy="453542"/>
          </a:xfrm>
          <a:prstGeom prst="rect">
            <a:avLst/>
          </a:prstGeom>
          <a:solidFill>
            <a:srgbClr val="EA5A0B">
              <a:alpha val="90000"/>
            </a:srgbClr>
          </a:solidFill>
          <a:ln>
            <a:solidFill>
              <a:srgbClr val="EA5A0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endParaRPr lang="en-US" dirty="0">
              <a:solidFill>
                <a:prstClr val="white"/>
              </a:solidFill>
              <a:latin typeface="Lato"/>
              <a:cs typeface="Lato"/>
            </a:endParaRPr>
          </a:p>
        </p:txBody>
      </p:sp>
      <p:pic>
        <p:nvPicPr>
          <p:cNvPr id="5" name="Slika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69051" y="5667457"/>
            <a:ext cx="974949" cy="11905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 name="Slika 3" descr="Logo DOVES - velik"/>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667458"/>
            <a:ext cx="976310" cy="1190541"/>
          </a:xfrm>
          <a:prstGeom prst="rect">
            <a:avLst/>
          </a:prstGeom>
          <a:noFill/>
          <a:ln w="9525">
            <a:noFill/>
            <a:miter lim="800000"/>
            <a:headEnd/>
            <a:tailEnd/>
          </a:ln>
        </p:spPr>
      </p:pic>
      <p:sp>
        <p:nvSpPr>
          <p:cNvPr id="9" name="PoljeZBesedilom 8"/>
          <p:cNvSpPr txBox="1"/>
          <p:nvPr/>
        </p:nvSpPr>
        <p:spPr>
          <a:xfrm>
            <a:off x="239090" y="501348"/>
            <a:ext cx="8904910" cy="719492"/>
          </a:xfrm>
          <a:prstGeom prst="rect">
            <a:avLst/>
          </a:prstGeom>
          <a:noFill/>
        </p:spPr>
        <p:txBody>
          <a:bodyPr wrap="square" rtlCol="0">
            <a:spAutoFit/>
          </a:bodyPr>
          <a:lstStyle/>
          <a:p>
            <a:pPr>
              <a:lnSpc>
                <a:spcPct val="150000"/>
              </a:lnSpc>
            </a:pPr>
            <a:r>
              <a:rPr lang="sl-SI" sz="3100" dirty="0" smtClean="0">
                <a:latin typeface="Albertus Medium" panose="020E0602030304020304" pitchFamily="34" charset="0"/>
              </a:rPr>
              <a:t>O PROJEKTU</a:t>
            </a:r>
            <a:endParaRPr lang="sl-SI" sz="2800" dirty="0" smtClean="0">
              <a:latin typeface="Albertus Medium" panose="020E0602030304020304" pitchFamily="34" charset="0"/>
            </a:endParaRPr>
          </a:p>
        </p:txBody>
      </p:sp>
      <p:sp>
        <p:nvSpPr>
          <p:cNvPr id="3" name="PoljeZBesedilom 2"/>
          <p:cNvSpPr txBox="1"/>
          <p:nvPr/>
        </p:nvSpPr>
        <p:spPr>
          <a:xfrm>
            <a:off x="488155" y="1484784"/>
            <a:ext cx="8168370" cy="3323987"/>
          </a:xfrm>
          <a:prstGeom prst="rect">
            <a:avLst/>
          </a:prstGeom>
          <a:noFill/>
        </p:spPr>
        <p:txBody>
          <a:bodyPr wrap="square" rtlCol="0">
            <a:spAutoFit/>
          </a:bodyPr>
          <a:lstStyle/>
          <a:p>
            <a:r>
              <a:rPr lang="sl-SI" sz="1400" dirty="0" smtClean="0"/>
              <a:t>Pričetek </a:t>
            </a:r>
            <a:r>
              <a:rPr lang="sl-SI" sz="1400" dirty="0"/>
              <a:t>akcije </a:t>
            </a:r>
            <a:r>
              <a:rPr lang="sl-SI" sz="1400" b="1" dirty="0"/>
              <a:t>STAR PAPIR ZBIRAM – PRIJATELJA PODPIRAM</a:t>
            </a:r>
            <a:r>
              <a:rPr lang="sl-SI" sz="1400" dirty="0"/>
              <a:t>, torej zbiranja starega papirja </a:t>
            </a:r>
            <a:r>
              <a:rPr lang="sl-SI" sz="1400" dirty="0" smtClean="0"/>
              <a:t>je 3.10.2016.</a:t>
            </a:r>
            <a:endParaRPr lang="sl-SI" sz="1400" dirty="0"/>
          </a:p>
          <a:p>
            <a:r>
              <a:rPr lang="sl-SI" sz="1400" dirty="0"/>
              <a:t> </a:t>
            </a:r>
          </a:p>
          <a:p>
            <a:r>
              <a:rPr lang="sl-SI" sz="1400" dirty="0"/>
              <a:t> </a:t>
            </a:r>
            <a:r>
              <a:rPr lang="sl-SI" sz="1400" dirty="0" smtClean="0"/>
              <a:t>Akcija se bo zaključila z zaključno prireditvijo v mesecu maj 2017.</a:t>
            </a:r>
            <a:endParaRPr lang="sl-SI" sz="1400" dirty="0"/>
          </a:p>
          <a:p>
            <a:r>
              <a:rPr lang="sl-SI" sz="1400" dirty="0"/>
              <a:t> </a:t>
            </a:r>
          </a:p>
          <a:p>
            <a:r>
              <a:rPr lang="sl-SI" sz="1400" dirty="0"/>
              <a:t>Obseg, dinamiko in tudi učinke </a:t>
            </a:r>
            <a:r>
              <a:rPr lang="sl-SI" sz="1400" dirty="0" smtClean="0"/>
              <a:t>projekta </a:t>
            </a:r>
            <a:r>
              <a:rPr lang="sl-SI" sz="1400" b="1" dirty="0" smtClean="0"/>
              <a:t>STAR </a:t>
            </a:r>
            <a:r>
              <a:rPr lang="sl-SI" sz="1400" b="1" dirty="0"/>
              <a:t>PAPIR ZBIRAM, PRIJATELJA PODPIRAM </a:t>
            </a:r>
            <a:r>
              <a:rPr lang="sl-SI" sz="1400" dirty="0"/>
              <a:t>bomo sproti objavljali na spletnih straneh </a:t>
            </a:r>
            <a:r>
              <a:rPr lang="sl-SI" sz="1400" u="sng" dirty="0" err="1">
                <a:hlinkClick r:id="rId4" action="ppaction://hlinkfile"/>
              </a:rPr>
              <a:t>www.ekosola.si</a:t>
            </a:r>
            <a:r>
              <a:rPr lang="sl-SI" sz="1400" dirty="0"/>
              <a:t> in </a:t>
            </a:r>
            <a:r>
              <a:rPr lang="sl-SI" sz="1400" u="sng" dirty="0" err="1">
                <a:hlinkClick r:id="rId5"/>
              </a:rPr>
              <a:t>www</a:t>
            </a:r>
            <a:r>
              <a:rPr lang="sl-SI" sz="1400" u="sng" dirty="0">
                <a:hlinkClick r:id="rId5"/>
              </a:rPr>
              <a:t>.</a:t>
            </a:r>
            <a:r>
              <a:rPr lang="sl-SI" sz="1400" u="sng" dirty="0" err="1">
                <a:hlinkClick r:id="rId5"/>
              </a:rPr>
              <a:t>pismosrca</a:t>
            </a:r>
            <a:r>
              <a:rPr lang="sl-SI" sz="1400" u="sng" dirty="0">
                <a:hlinkClick r:id="rId5"/>
              </a:rPr>
              <a:t>.si</a:t>
            </a:r>
            <a:r>
              <a:rPr lang="sl-SI" sz="1400" dirty="0"/>
              <a:t>. </a:t>
            </a:r>
          </a:p>
          <a:p>
            <a:endParaRPr lang="sl-SI" sz="1400" dirty="0" smtClean="0"/>
          </a:p>
          <a:p>
            <a:endParaRPr lang="sl-SI" sz="1400" dirty="0" smtClean="0"/>
          </a:p>
          <a:p>
            <a:r>
              <a:rPr lang="sl-SI" sz="1400" b="1" dirty="0" smtClean="0">
                <a:solidFill>
                  <a:srgbClr val="FF0000"/>
                </a:solidFill>
              </a:rPr>
              <a:t>FUNDACIJA PISMO SRCA JE V </a:t>
            </a:r>
            <a:r>
              <a:rPr lang="sl-SI" sz="1400" b="1" dirty="0">
                <a:solidFill>
                  <a:srgbClr val="FF0000"/>
                </a:solidFill>
              </a:rPr>
              <a:t>12 LETIH </a:t>
            </a:r>
            <a:r>
              <a:rPr lang="sl-SI" sz="1400" b="1" dirty="0" smtClean="0">
                <a:solidFill>
                  <a:srgbClr val="FF0000"/>
                </a:solidFill>
              </a:rPr>
              <a:t>PODELILA </a:t>
            </a:r>
            <a:r>
              <a:rPr lang="sl-SI" sz="1400" b="1" dirty="0">
                <a:solidFill>
                  <a:srgbClr val="FF0000"/>
                </a:solidFill>
              </a:rPr>
              <a:t>ŽE 383 ŠTIPENDIJ.</a:t>
            </a:r>
            <a:endParaRPr lang="sl-SI" sz="1400" dirty="0">
              <a:solidFill>
                <a:srgbClr val="FF0000"/>
              </a:solidFill>
            </a:endParaRPr>
          </a:p>
          <a:p>
            <a:endParaRPr lang="sl-SI" sz="1400" dirty="0" smtClean="0"/>
          </a:p>
          <a:p>
            <a:endParaRPr lang="sl-SI" sz="1400" dirty="0" smtClean="0"/>
          </a:p>
          <a:p>
            <a:r>
              <a:rPr lang="sl-SI" sz="1400" b="1" i="1" dirty="0"/>
              <a:t>Projekt podpirajo: </a:t>
            </a:r>
            <a:endParaRPr lang="sl-SI" sz="1400" dirty="0"/>
          </a:p>
          <a:p>
            <a:r>
              <a:rPr lang="sl-SI" sz="1400" i="1" dirty="0"/>
              <a:t>Ministrstvo za izobraževanje, znanost in šport, Ministrstvo za okolje in prostor, Ministrstvo za zdravje, Ministrstvo za javno upravo, Olimpijski komite Slovenije, Zavod MEDIA ŠPORT.</a:t>
            </a:r>
            <a:endParaRPr lang="sl-SI" sz="1400" dirty="0"/>
          </a:p>
          <a:p>
            <a:endParaRPr lang="sl-SI" sz="1400" dirty="0"/>
          </a:p>
        </p:txBody>
      </p:sp>
    </p:spTree>
    <p:extLst>
      <p:ext uri="{BB962C8B-B14F-4D97-AF65-F5344CB8AC3E}">
        <p14:creationId xmlns:p14="http://schemas.microsoft.com/office/powerpoint/2010/main" val="2729225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41079" y="1145050"/>
            <a:ext cx="7839658" cy="5206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8" name="Pravokotnik 7"/>
          <p:cNvSpPr/>
          <p:nvPr/>
        </p:nvSpPr>
        <p:spPr>
          <a:xfrm>
            <a:off x="1347399" y="404664"/>
            <a:ext cx="6449201" cy="1107996"/>
          </a:xfrm>
          <a:prstGeom prst="rect">
            <a:avLst/>
          </a:prstGeom>
        </p:spPr>
        <p:txBody>
          <a:bodyPr wrap="none">
            <a:spAutoFit/>
          </a:bodyPr>
          <a:lstStyle/>
          <a:p>
            <a:pPr lvl="0" algn="ctr" fontAlgn="auto">
              <a:spcBef>
                <a:spcPts val="0"/>
              </a:spcBef>
              <a:spcAft>
                <a:spcPts val="0"/>
              </a:spcAft>
              <a:tabLst>
                <a:tab pos="536575" algn="l"/>
              </a:tabLst>
              <a:defRPr/>
            </a:pPr>
            <a:r>
              <a:rPr lang="sl-SI" sz="6600" b="1" dirty="0" smtClean="0">
                <a:solidFill>
                  <a:srgbClr val="FF6600"/>
                </a:solidFill>
                <a:effectLst>
                  <a:outerShdw blurRad="38100" dist="38100" dir="2700000" algn="tl">
                    <a:srgbClr val="000000">
                      <a:alpha val="43137"/>
                    </a:srgbClr>
                  </a:outerShdw>
                </a:effectLst>
                <a:latin typeface="Chiller" pitchFamily="82" charset="0"/>
                <a:cs typeface="Arial" pitchFamily="34" charset="0"/>
              </a:rPr>
              <a:t>S</a:t>
            </a:r>
            <a:r>
              <a:rPr lang="sl-SI" sz="6600" b="1" dirty="0" smtClean="0">
                <a:solidFill>
                  <a:srgbClr val="0070C0"/>
                </a:solidFill>
                <a:effectLst>
                  <a:outerShdw blurRad="38100" dist="38100" dir="2700000" algn="tl">
                    <a:srgbClr val="000000">
                      <a:alpha val="43137"/>
                    </a:srgbClr>
                  </a:outerShdw>
                </a:effectLst>
                <a:latin typeface="Chiller" pitchFamily="82" charset="0"/>
                <a:cs typeface="Arial" pitchFamily="34" charset="0"/>
              </a:rPr>
              <a:t>T</a:t>
            </a:r>
            <a:r>
              <a:rPr lang="sl-SI" sz="6600" b="1" dirty="0" smtClean="0">
                <a:solidFill>
                  <a:srgbClr val="FF6600"/>
                </a:solidFill>
                <a:effectLst>
                  <a:outerShdw blurRad="38100" dist="38100" dir="2700000" algn="tl">
                    <a:srgbClr val="000000">
                      <a:alpha val="43137"/>
                    </a:srgbClr>
                  </a:outerShdw>
                </a:effectLst>
                <a:latin typeface="Chiller" pitchFamily="82" charset="0"/>
                <a:cs typeface="Arial" pitchFamily="34" charset="0"/>
              </a:rPr>
              <a:t>A</a:t>
            </a:r>
            <a:r>
              <a:rPr lang="sl-SI" sz="6600" b="1" dirty="0" smtClean="0">
                <a:solidFill>
                  <a:srgbClr val="0070C0"/>
                </a:solidFill>
                <a:effectLst>
                  <a:outerShdw blurRad="38100" dist="38100" dir="2700000" algn="tl">
                    <a:srgbClr val="000000">
                      <a:alpha val="43137"/>
                    </a:srgbClr>
                  </a:outerShdw>
                </a:effectLst>
                <a:latin typeface="Chiller" pitchFamily="82" charset="0"/>
                <a:cs typeface="Arial" pitchFamily="34" charset="0"/>
              </a:rPr>
              <a:t>R</a:t>
            </a:r>
            <a:r>
              <a:rPr lang="sl-SI" sz="6600" b="1" dirty="0" smtClean="0">
                <a:solidFill>
                  <a:srgbClr val="FF6600"/>
                </a:solidFill>
                <a:effectLst>
                  <a:outerShdw blurRad="38100" dist="38100" dir="2700000" algn="tl">
                    <a:srgbClr val="000000">
                      <a:alpha val="43137"/>
                    </a:srgbClr>
                  </a:outerShdw>
                </a:effectLst>
                <a:latin typeface="Chiller" pitchFamily="82" charset="0"/>
                <a:cs typeface="Arial" pitchFamily="34" charset="0"/>
              </a:rPr>
              <a:t> </a:t>
            </a:r>
            <a:r>
              <a:rPr lang="sl-SI" sz="6600" b="1" dirty="0" smtClean="0">
                <a:solidFill>
                  <a:srgbClr val="0070C0"/>
                </a:solidFill>
                <a:effectLst>
                  <a:outerShdw blurRad="38100" dist="38100" dir="2700000" algn="tl">
                    <a:srgbClr val="000000">
                      <a:alpha val="43137"/>
                    </a:srgbClr>
                  </a:outerShdw>
                </a:effectLst>
                <a:latin typeface="Chiller" pitchFamily="82" charset="0"/>
                <a:cs typeface="Arial" pitchFamily="34" charset="0"/>
              </a:rPr>
              <a:t>P</a:t>
            </a:r>
            <a:r>
              <a:rPr lang="sl-SI" sz="6600" b="1" dirty="0" smtClean="0">
                <a:solidFill>
                  <a:srgbClr val="FF6600"/>
                </a:solidFill>
                <a:effectLst>
                  <a:outerShdw blurRad="38100" dist="38100" dir="2700000" algn="tl">
                    <a:srgbClr val="000000">
                      <a:alpha val="43137"/>
                    </a:srgbClr>
                  </a:outerShdw>
                </a:effectLst>
                <a:latin typeface="Chiller" pitchFamily="82" charset="0"/>
                <a:cs typeface="Arial" pitchFamily="34" charset="0"/>
              </a:rPr>
              <a:t>AP</a:t>
            </a:r>
            <a:r>
              <a:rPr lang="sl-SI" sz="6600" b="1" dirty="0" smtClean="0">
                <a:solidFill>
                  <a:srgbClr val="0070C0"/>
                </a:solidFill>
                <a:effectLst>
                  <a:outerShdw blurRad="38100" dist="38100" dir="2700000" algn="tl">
                    <a:srgbClr val="000000">
                      <a:alpha val="43137"/>
                    </a:srgbClr>
                  </a:outerShdw>
                </a:effectLst>
                <a:latin typeface="Chiller" pitchFamily="82" charset="0"/>
                <a:cs typeface="Arial" pitchFamily="34" charset="0"/>
              </a:rPr>
              <a:t>I</a:t>
            </a:r>
            <a:r>
              <a:rPr lang="sl-SI" sz="6600" b="1" dirty="0" smtClean="0">
                <a:solidFill>
                  <a:srgbClr val="FF6600"/>
                </a:solidFill>
                <a:effectLst>
                  <a:outerShdw blurRad="38100" dist="38100" dir="2700000" algn="tl">
                    <a:srgbClr val="000000">
                      <a:alpha val="43137"/>
                    </a:srgbClr>
                  </a:outerShdw>
                </a:effectLst>
                <a:latin typeface="Chiller" pitchFamily="82" charset="0"/>
                <a:cs typeface="Arial" pitchFamily="34" charset="0"/>
              </a:rPr>
              <a:t>R </a:t>
            </a:r>
            <a:r>
              <a:rPr lang="sl-SI" sz="6600" b="1" dirty="0" smtClean="0">
                <a:solidFill>
                  <a:srgbClr val="0070C0"/>
                </a:solidFill>
                <a:effectLst>
                  <a:outerShdw blurRad="38100" dist="38100" dir="2700000" algn="tl">
                    <a:srgbClr val="000000">
                      <a:alpha val="43137"/>
                    </a:srgbClr>
                  </a:outerShdw>
                </a:effectLst>
                <a:latin typeface="Chiller" pitchFamily="82" charset="0"/>
                <a:cs typeface="Arial" pitchFamily="34" charset="0"/>
              </a:rPr>
              <a:t>Z</a:t>
            </a:r>
            <a:r>
              <a:rPr lang="sl-SI" sz="6600" b="1" dirty="0" smtClean="0">
                <a:solidFill>
                  <a:srgbClr val="FF6600"/>
                </a:solidFill>
                <a:effectLst>
                  <a:outerShdw blurRad="38100" dist="38100" dir="2700000" algn="tl">
                    <a:srgbClr val="000000">
                      <a:alpha val="43137"/>
                    </a:srgbClr>
                  </a:outerShdw>
                </a:effectLst>
                <a:latin typeface="Chiller" pitchFamily="82" charset="0"/>
                <a:cs typeface="Arial" pitchFamily="34" charset="0"/>
              </a:rPr>
              <a:t>B</a:t>
            </a:r>
            <a:r>
              <a:rPr lang="sl-SI" sz="6600" b="1" dirty="0" smtClean="0">
                <a:solidFill>
                  <a:srgbClr val="0070C0"/>
                </a:solidFill>
                <a:effectLst>
                  <a:outerShdw blurRad="38100" dist="38100" dir="2700000" algn="tl">
                    <a:srgbClr val="000000">
                      <a:alpha val="43137"/>
                    </a:srgbClr>
                  </a:outerShdw>
                </a:effectLst>
                <a:latin typeface="Chiller" pitchFamily="82" charset="0"/>
                <a:cs typeface="Arial" pitchFamily="34" charset="0"/>
              </a:rPr>
              <a:t>IR</a:t>
            </a:r>
            <a:r>
              <a:rPr lang="sl-SI" sz="6600" b="1" dirty="0" smtClean="0">
                <a:solidFill>
                  <a:srgbClr val="FF6600"/>
                </a:solidFill>
                <a:effectLst>
                  <a:outerShdw blurRad="38100" dist="38100" dir="2700000" algn="tl">
                    <a:srgbClr val="000000">
                      <a:alpha val="43137"/>
                    </a:srgbClr>
                  </a:outerShdw>
                </a:effectLst>
                <a:latin typeface="Chiller" pitchFamily="82" charset="0"/>
                <a:cs typeface="Arial" pitchFamily="34" charset="0"/>
              </a:rPr>
              <a:t>A</a:t>
            </a:r>
            <a:r>
              <a:rPr lang="sl-SI" sz="6600" b="1" dirty="0" smtClean="0">
                <a:solidFill>
                  <a:srgbClr val="0070C0"/>
                </a:solidFill>
                <a:effectLst>
                  <a:outerShdw blurRad="38100" dist="38100" dir="2700000" algn="tl">
                    <a:srgbClr val="000000">
                      <a:alpha val="43137"/>
                    </a:srgbClr>
                  </a:outerShdw>
                </a:effectLst>
                <a:latin typeface="Chiller" pitchFamily="82" charset="0"/>
                <a:cs typeface="Arial" pitchFamily="34" charset="0"/>
              </a:rPr>
              <a:t>M,</a:t>
            </a:r>
            <a:endParaRPr lang="sl-SI" sz="6600" b="1" dirty="0">
              <a:solidFill>
                <a:srgbClr val="0070C0"/>
              </a:solidFill>
              <a:effectLst>
                <a:outerShdw blurRad="38100" dist="38100" dir="2700000" algn="tl">
                  <a:srgbClr val="000000">
                    <a:alpha val="43137"/>
                  </a:srgbClr>
                </a:outerShdw>
              </a:effectLst>
              <a:latin typeface="Chiller" pitchFamily="82" charset="0"/>
              <a:cs typeface="Arial" pitchFamily="34" charset="0"/>
            </a:endParaRPr>
          </a:p>
        </p:txBody>
      </p:sp>
      <p:sp>
        <p:nvSpPr>
          <p:cNvPr id="10" name="Pravokotnik 9"/>
          <p:cNvSpPr/>
          <p:nvPr/>
        </p:nvSpPr>
        <p:spPr>
          <a:xfrm>
            <a:off x="1090919" y="1412776"/>
            <a:ext cx="6962162" cy="1107996"/>
          </a:xfrm>
          <a:prstGeom prst="rect">
            <a:avLst/>
          </a:prstGeom>
        </p:spPr>
        <p:txBody>
          <a:bodyPr wrap="none">
            <a:spAutoFit/>
          </a:bodyPr>
          <a:lstStyle/>
          <a:p>
            <a:pPr lvl="0" algn="ctr" fontAlgn="auto">
              <a:spcBef>
                <a:spcPts val="0"/>
              </a:spcBef>
              <a:spcAft>
                <a:spcPts val="0"/>
              </a:spcAft>
              <a:tabLst>
                <a:tab pos="536575" algn="l"/>
              </a:tabLst>
              <a:defRPr/>
            </a:pPr>
            <a:r>
              <a:rPr lang="sl-SI" sz="6600" b="1" dirty="0">
                <a:solidFill>
                  <a:srgbClr val="0070C0"/>
                </a:solidFill>
                <a:effectLst>
                  <a:outerShdw blurRad="38100" dist="38100" dir="2700000" algn="tl">
                    <a:srgbClr val="000000">
                      <a:alpha val="43137"/>
                    </a:srgbClr>
                  </a:outerShdw>
                </a:effectLst>
                <a:latin typeface="Chiller" pitchFamily="82" charset="0"/>
                <a:cs typeface="Arial" pitchFamily="34" charset="0"/>
              </a:rPr>
              <a:t>P</a:t>
            </a:r>
            <a:r>
              <a:rPr lang="sl-SI" sz="6600" b="1" dirty="0">
                <a:solidFill>
                  <a:srgbClr val="FF6600"/>
                </a:solidFill>
                <a:effectLst>
                  <a:outerShdw blurRad="38100" dist="38100" dir="2700000" algn="tl">
                    <a:srgbClr val="000000">
                      <a:alpha val="43137"/>
                    </a:srgbClr>
                  </a:outerShdw>
                </a:effectLst>
                <a:latin typeface="Chiller" pitchFamily="82" charset="0"/>
                <a:cs typeface="Arial" pitchFamily="34" charset="0"/>
              </a:rPr>
              <a:t>R</a:t>
            </a:r>
            <a:r>
              <a:rPr lang="sl-SI" sz="6600" b="1" dirty="0">
                <a:solidFill>
                  <a:srgbClr val="0070C0"/>
                </a:solidFill>
                <a:effectLst>
                  <a:outerShdw blurRad="38100" dist="38100" dir="2700000" algn="tl">
                    <a:srgbClr val="000000">
                      <a:alpha val="43137"/>
                    </a:srgbClr>
                  </a:outerShdw>
                </a:effectLst>
                <a:latin typeface="Chiller" pitchFamily="82" charset="0"/>
                <a:cs typeface="Arial" pitchFamily="34" charset="0"/>
              </a:rPr>
              <a:t>IJ</a:t>
            </a:r>
            <a:r>
              <a:rPr lang="sl-SI" sz="6600" b="1" dirty="0">
                <a:solidFill>
                  <a:srgbClr val="FF6600"/>
                </a:solidFill>
                <a:effectLst>
                  <a:outerShdw blurRad="38100" dist="38100" dir="2700000" algn="tl">
                    <a:srgbClr val="000000">
                      <a:alpha val="43137"/>
                    </a:srgbClr>
                  </a:outerShdw>
                </a:effectLst>
                <a:latin typeface="Chiller" pitchFamily="82" charset="0"/>
                <a:cs typeface="Arial" pitchFamily="34" charset="0"/>
              </a:rPr>
              <a:t>AT</a:t>
            </a:r>
            <a:r>
              <a:rPr lang="sl-SI" sz="6600" b="1" dirty="0">
                <a:solidFill>
                  <a:srgbClr val="0070C0"/>
                </a:solidFill>
                <a:effectLst>
                  <a:outerShdw blurRad="38100" dist="38100" dir="2700000" algn="tl">
                    <a:srgbClr val="000000">
                      <a:alpha val="43137"/>
                    </a:srgbClr>
                  </a:outerShdw>
                </a:effectLst>
                <a:latin typeface="Chiller" pitchFamily="82" charset="0"/>
                <a:cs typeface="Arial" pitchFamily="34" charset="0"/>
              </a:rPr>
              <a:t>E</a:t>
            </a:r>
            <a:r>
              <a:rPr lang="sl-SI" sz="6600" b="1" dirty="0">
                <a:solidFill>
                  <a:srgbClr val="FF6600"/>
                </a:solidFill>
                <a:effectLst>
                  <a:outerShdw blurRad="38100" dist="38100" dir="2700000" algn="tl">
                    <a:srgbClr val="000000">
                      <a:alpha val="43137"/>
                    </a:srgbClr>
                  </a:outerShdw>
                </a:effectLst>
                <a:latin typeface="Chiller" pitchFamily="82" charset="0"/>
                <a:cs typeface="Arial" pitchFamily="34" charset="0"/>
              </a:rPr>
              <a:t>LJ</a:t>
            </a:r>
            <a:r>
              <a:rPr lang="sl-SI" sz="6600" b="1" dirty="0">
                <a:solidFill>
                  <a:srgbClr val="0070C0"/>
                </a:solidFill>
                <a:effectLst>
                  <a:outerShdw blurRad="38100" dist="38100" dir="2700000" algn="tl">
                    <a:srgbClr val="000000">
                      <a:alpha val="43137"/>
                    </a:srgbClr>
                  </a:outerShdw>
                </a:effectLst>
                <a:latin typeface="Chiller" pitchFamily="82" charset="0"/>
                <a:cs typeface="Arial" pitchFamily="34" charset="0"/>
              </a:rPr>
              <a:t>A</a:t>
            </a:r>
            <a:r>
              <a:rPr lang="sl-SI" sz="6600" b="1" dirty="0">
                <a:solidFill>
                  <a:srgbClr val="FF6600"/>
                </a:solidFill>
                <a:effectLst>
                  <a:outerShdw blurRad="38100" dist="38100" dir="2700000" algn="tl">
                    <a:srgbClr val="000000">
                      <a:alpha val="43137"/>
                    </a:srgbClr>
                  </a:outerShdw>
                </a:effectLst>
                <a:latin typeface="Chiller" pitchFamily="82" charset="0"/>
                <a:cs typeface="Arial" pitchFamily="34" charset="0"/>
              </a:rPr>
              <a:t> </a:t>
            </a:r>
            <a:r>
              <a:rPr lang="sl-SI" sz="6600" b="1" dirty="0">
                <a:solidFill>
                  <a:srgbClr val="0070C0"/>
                </a:solidFill>
                <a:effectLst>
                  <a:outerShdw blurRad="38100" dist="38100" dir="2700000" algn="tl">
                    <a:srgbClr val="000000">
                      <a:alpha val="43137"/>
                    </a:srgbClr>
                  </a:outerShdw>
                </a:effectLst>
                <a:latin typeface="Chiller" pitchFamily="82" charset="0"/>
                <a:cs typeface="Arial" pitchFamily="34" charset="0"/>
              </a:rPr>
              <a:t>P</a:t>
            </a:r>
            <a:r>
              <a:rPr lang="sl-SI" sz="6600" b="1" dirty="0">
                <a:solidFill>
                  <a:srgbClr val="FF6600"/>
                </a:solidFill>
                <a:effectLst>
                  <a:outerShdw blurRad="38100" dist="38100" dir="2700000" algn="tl">
                    <a:srgbClr val="000000">
                      <a:alpha val="43137"/>
                    </a:srgbClr>
                  </a:outerShdw>
                </a:effectLst>
                <a:latin typeface="Chiller" pitchFamily="82" charset="0"/>
                <a:cs typeface="Arial" pitchFamily="34" charset="0"/>
              </a:rPr>
              <a:t>O</a:t>
            </a:r>
            <a:r>
              <a:rPr lang="sl-SI" sz="6600" b="1" dirty="0">
                <a:solidFill>
                  <a:srgbClr val="0070C0"/>
                </a:solidFill>
                <a:effectLst>
                  <a:outerShdw blurRad="38100" dist="38100" dir="2700000" algn="tl">
                    <a:srgbClr val="000000">
                      <a:alpha val="43137"/>
                    </a:srgbClr>
                  </a:outerShdw>
                </a:effectLst>
                <a:latin typeface="Chiller" pitchFamily="82" charset="0"/>
                <a:cs typeface="Arial" pitchFamily="34" charset="0"/>
              </a:rPr>
              <a:t>D</a:t>
            </a:r>
            <a:r>
              <a:rPr lang="sl-SI" sz="6600" b="1" dirty="0">
                <a:solidFill>
                  <a:srgbClr val="FF6600"/>
                </a:solidFill>
                <a:effectLst>
                  <a:outerShdw blurRad="38100" dist="38100" dir="2700000" algn="tl">
                    <a:srgbClr val="000000">
                      <a:alpha val="43137"/>
                    </a:srgbClr>
                  </a:outerShdw>
                </a:effectLst>
                <a:latin typeface="Chiller" pitchFamily="82" charset="0"/>
                <a:cs typeface="Arial" pitchFamily="34" charset="0"/>
              </a:rPr>
              <a:t>PI</a:t>
            </a:r>
            <a:r>
              <a:rPr lang="sl-SI" sz="6600" b="1" dirty="0">
                <a:solidFill>
                  <a:srgbClr val="0070C0"/>
                </a:solidFill>
                <a:effectLst>
                  <a:outerShdw blurRad="38100" dist="38100" dir="2700000" algn="tl">
                    <a:srgbClr val="000000">
                      <a:alpha val="43137"/>
                    </a:srgbClr>
                  </a:outerShdw>
                </a:effectLst>
                <a:latin typeface="Chiller" pitchFamily="82" charset="0"/>
                <a:cs typeface="Arial" pitchFamily="34" charset="0"/>
              </a:rPr>
              <a:t>R</a:t>
            </a:r>
            <a:r>
              <a:rPr lang="sl-SI" sz="6600" b="1" dirty="0">
                <a:solidFill>
                  <a:srgbClr val="FF6600"/>
                </a:solidFill>
                <a:effectLst>
                  <a:outerShdw blurRad="38100" dist="38100" dir="2700000" algn="tl">
                    <a:srgbClr val="000000">
                      <a:alpha val="43137"/>
                    </a:srgbClr>
                  </a:outerShdw>
                </a:effectLst>
                <a:latin typeface="Chiller" pitchFamily="82" charset="0"/>
                <a:cs typeface="Arial" pitchFamily="34" charset="0"/>
              </a:rPr>
              <a:t>A</a:t>
            </a:r>
            <a:r>
              <a:rPr lang="sl-SI" sz="6600" b="1" dirty="0">
                <a:solidFill>
                  <a:srgbClr val="0070C0"/>
                </a:solidFill>
                <a:effectLst>
                  <a:outerShdw blurRad="38100" dist="38100" dir="2700000" algn="tl">
                    <a:srgbClr val="000000">
                      <a:alpha val="43137"/>
                    </a:srgbClr>
                  </a:outerShdw>
                </a:effectLst>
                <a:latin typeface="Chiller" pitchFamily="82" charset="0"/>
                <a:cs typeface="Arial" pitchFamily="34" charset="0"/>
              </a:rPr>
              <a:t>M</a:t>
            </a:r>
          </a:p>
        </p:txBody>
      </p:sp>
    </p:spTree>
    <p:extLst>
      <p:ext uri="{BB962C8B-B14F-4D97-AF65-F5344CB8AC3E}">
        <p14:creationId xmlns:p14="http://schemas.microsoft.com/office/powerpoint/2010/main" val="2416019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p:nvPr/>
        </p:nvSpPr>
        <p:spPr>
          <a:xfrm>
            <a:off x="0" y="0"/>
            <a:ext cx="9144000" cy="453542"/>
          </a:xfrm>
          <a:prstGeom prst="rect">
            <a:avLst/>
          </a:prstGeom>
          <a:solidFill>
            <a:srgbClr val="EA5A0B">
              <a:alpha val="90000"/>
            </a:srgbClr>
          </a:solidFill>
          <a:ln>
            <a:solidFill>
              <a:srgbClr val="EA5A0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endParaRPr lang="en-US" dirty="0">
              <a:solidFill>
                <a:prstClr val="white"/>
              </a:solidFill>
              <a:latin typeface="Lato"/>
              <a:cs typeface="Lato"/>
            </a:endParaRPr>
          </a:p>
        </p:txBody>
      </p:sp>
      <p:pic>
        <p:nvPicPr>
          <p:cNvPr id="5" name="Slika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69051" y="5667457"/>
            <a:ext cx="974949" cy="11905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 name="Slika 3" descr="Logo DOVES - velik"/>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667458"/>
            <a:ext cx="976310" cy="1190541"/>
          </a:xfrm>
          <a:prstGeom prst="rect">
            <a:avLst/>
          </a:prstGeom>
          <a:noFill/>
          <a:ln w="9525">
            <a:noFill/>
            <a:miter lim="800000"/>
            <a:headEnd/>
            <a:tailEnd/>
          </a:ln>
        </p:spPr>
      </p:pic>
      <p:sp>
        <p:nvSpPr>
          <p:cNvPr id="9" name="PoljeZBesedilom 8"/>
          <p:cNvSpPr txBox="1"/>
          <p:nvPr/>
        </p:nvSpPr>
        <p:spPr>
          <a:xfrm>
            <a:off x="239090" y="501348"/>
            <a:ext cx="8904910" cy="719492"/>
          </a:xfrm>
          <a:prstGeom prst="rect">
            <a:avLst/>
          </a:prstGeom>
          <a:noFill/>
        </p:spPr>
        <p:txBody>
          <a:bodyPr wrap="square" rtlCol="0">
            <a:spAutoFit/>
          </a:bodyPr>
          <a:lstStyle/>
          <a:p>
            <a:pPr>
              <a:lnSpc>
                <a:spcPct val="150000"/>
              </a:lnSpc>
            </a:pPr>
            <a:r>
              <a:rPr lang="sl-SI" sz="3100" dirty="0" smtClean="0">
                <a:latin typeface="Albertus Medium" panose="020E0602030304020304" pitchFamily="34" charset="0"/>
              </a:rPr>
              <a:t>OKOLJSKA IZHODIŠČA PROJEKTA</a:t>
            </a:r>
            <a:endParaRPr lang="sl-SI" sz="2800" dirty="0" smtClean="0">
              <a:latin typeface="Albertus Medium" panose="020E0602030304020304" pitchFamily="34" charset="0"/>
            </a:endParaRPr>
          </a:p>
        </p:txBody>
      </p:sp>
      <p:sp>
        <p:nvSpPr>
          <p:cNvPr id="3" name="PoljeZBesedilom 2"/>
          <p:cNvSpPr txBox="1"/>
          <p:nvPr/>
        </p:nvSpPr>
        <p:spPr>
          <a:xfrm>
            <a:off x="488155" y="1484784"/>
            <a:ext cx="8168370" cy="2031325"/>
          </a:xfrm>
          <a:prstGeom prst="rect">
            <a:avLst/>
          </a:prstGeom>
          <a:noFill/>
        </p:spPr>
        <p:txBody>
          <a:bodyPr wrap="square" rtlCol="0">
            <a:spAutoFit/>
          </a:bodyPr>
          <a:lstStyle/>
          <a:p>
            <a:pPr marL="285750" indent="-285750">
              <a:buFont typeface="Wingdings" pitchFamily="2" charset="2"/>
              <a:buChar char="Ø"/>
            </a:pPr>
            <a:r>
              <a:rPr lang="sl-SI" sz="1400" dirty="0"/>
              <a:t>Gozdovi pokrivajo 3,9 milijard hektarjev ali 26 % kopnega na planetu. </a:t>
            </a:r>
            <a:endParaRPr lang="sl-SI" sz="1400" dirty="0" smtClean="0"/>
          </a:p>
          <a:p>
            <a:pPr marL="285750" indent="-285750">
              <a:buFont typeface="Wingdings" pitchFamily="2" charset="2"/>
              <a:buChar char="Ø"/>
            </a:pPr>
            <a:r>
              <a:rPr lang="sl-SI" sz="1400" dirty="0" smtClean="0"/>
              <a:t>Rast svetovnega prebivalstva in hitra rast gospodarstva vse močneje pritiskata na naravne vire.</a:t>
            </a:r>
          </a:p>
          <a:p>
            <a:pPr marL="285750" indent="-285750">
              <a:buFont typeface="Wingdings" pitchFamily="2" charset="2"/>
              <a:buChar char="Ø"/>
            </a:pPr>
            <a:r>
              <a:rPr lang="sl-SI" sz="1400" dirty="0" smtClean="0"/>
              <a:t>Krčenje </a:t>
            </a:r>
            <a:r>
              <a:rPr lang="sl-SI" sz="1400" dirty="0"/>
              <a:t>gozdov se je dramatično povečalo tekom 20. </a:t>
            </a:r>
            <a:r>
              <a:rPr lang="sl-SI" sz="1400" dirty="0" smtClean="0"/>
              <a:t>stoletja in danes </a:t>
            </a:r>
            <a:r>
              <a:rPr lang="sl-SI" sz="1400" dirty="0"/>
              <a:t>se negativne posledice kažejo pri podnebnih spremembah in povečanju toplogrednih plinov</a:t>
            </a:r>
            <a:r>
              <a:rPr lang="sl-SI" sz="1400" dirty="0" smtClean="0"/>
              <a:t>.</a:t>
            </a:r>
          </a:p>
          <a:p>
            <a:pPr marL="285750" indent="-285750">
              <a:buFont typeface="Wingdings" pitchFamily="2" charset="2"/>
              <a:buChar char="Ø"/>
            </a:pPr>
            <a:r>
              <a:rPr lang="sl-SI" sz="1400" dirty="0"/>
              <a:t>Če bomo še naprej živeli s tempom, kot ga imamo zdaj, bi potrebovali 4 planete, kot je Zemlja. </a:t>
            </a:r>
            <a:endParaRPr lang="sl-SI" sz="1400" dirty="0" smtClean="0"/>
          </a:p>
          <a:p>
            <a:pPr marL="285750" indent="-285750">
              <a:buFont typeface="Wingdings" pitchFamily="2" charset="2"/>
              <a:buChar char="Ø"/>
            </a:pPr>
            <a:r>
              <a:rPr lang="sl-SI" sz="1400" dirty="0" smtClean="0"/>
              <a:t>Poraba papirja se je od leta 1950 do leta 2000 povečala za 6x.</a:t>
            </a:r>
          </a:p>
          <a:p>
            <a:pPr marL="285750" indent="-285750">
              <a:buFont typeface="Wingdings" pitchFamily="2" charset="2"/>
              <a:buChar char="Ø"/>
            </a:pPr>
            <a:r>
              <a:rPr lang="sl-SI" sz="1400" dirty="0"/>
              <a:t>Slovenske papirnice porabijo letno čez 400.000 ton odpadnega papirja, v Sloveniji se letno zbere več kot 170.000 ton. Poraba papirja v Sloveniji je okoli 365.000 ton letno ali okoli 185 kg na prebivalca.</a:t>
            </a:r>
            <a:endParaRPr lang="sl-SI" sz="1400" b="1" i="1" dirty="0"/>
          </a:p>
          <a:p>
            <a:pPr marL="285750" indent="-285750">
              <a:buFont typeface="Wingdings" pitchFamily="2" charset="2"/>
              <a:buChar char="Ø"/>
            </a:pPr>
            <a:endParaRPr lang="sl-SI" sz="1400" dirty="0"/>
          </a:p>
        </p:txBody>
      </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3984" y="3344401"/>
            <a:ext cx="5006288" cy="3324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oljeZBesedilom 1"/>
          <p:cNvSpPr txBox="1"/>
          <p:nvPr/>
        </p:nvSpPr>
        <p:spPr>
          <a:xfrm>
            <a:off x="7092280" y="3711223"/>
            <a:ext cx="1979712" cy="1661993"/>
          </a:xfrm>
          <a:prstGeom prst="rect">
            <a:avLst/>
          </a:prstGeom>
          <a:noFill/>
        </p:spPr>
        <p:txBody>
          <a:bodyPr wrap="square" rtlCol="0">
            <a:spAutoFit/>
          </a:bodyPr>
          <a:lstStyle/>
          <a:p>
            <a:r>
              <a:rPr lang="sl-SI" b="1" dirty="0"/>
              <a:t>Papir predstavlja kar 20% gospodinjskih odpadkov </a:t>
            </a:r>
            <a:endParaRPr lang="sl-SI" b="1" dirty="0" smtClean="0"/>
          </a:p>
          <a:p>
            <a:r>
              <a:rPr lang="sl-SI" sz="1200" dirty="0" smtClean="0"/>
              <a:t>(</a:t>
            </a:r>
            <a:r>
              <a:rPr lang="sl-SI" sz="1200" dirty="0"/>
              <a:t>vir: Statistični urad RS)</a:t>
            </a:r>
          </a:p>
          <a:p>
            <a:endParaRPr lang="sl-SI" dirty="0"/>
          </a:p>
        </p:txBody>
      </p:sp>
    </p:spTree>
    <p:extLst>
      <p:ext uri="{BB962C8B-B14F-4D97-AF65-F5344CB8AC3E}">
        <p14:creationId xmlns:p14="http://schemas.microsoft.com/office/powerpoint/2010/main" val="2009294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p:nvPr/>
        </p:nvSpPr>
        <p:spPr>
          <a:xfrm>
            <a:off x="0" y="0"/>
            <a:ext cx="9144000" cy="453542"/>
          </a:xfrm>
          <a:prstGeom prst="rect">
            <a:avLst/>
          </a:prstGeom>
          <a:solidFill>
            <a:srgbClr val="EA5A0B">
              <a:alpha val="90000"/>
            </a:srgbClr>
          </a:solidFill>
          <a:ln>
            <a:solidFill>
              <a:srgbClr val="EA5A0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endParaRPr lang="en-US" dirty="0">
              <a:solidFill>
                <a:prstClr val="white"/>
              </a:solidFill>
              <a:latin typeface="Lato"/>
              <a:cs typeface="Lato"/>
            </a:endParaRPr>
          </a:p>
        </p:txBody>
      </p:sp>
      <p:pic>
        <p:nvPicPr>
          <p:cNvPr id="5" name="Slika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69051" y="5667457"/>
            <a:ext cx="974949" cy="11905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 name="Slika 3" descr="Logo DOVES - velik"/>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667458"/>
            <a:ext cx="976310" cy="1190541"/>
          </a:xfrm>
          <a:prstGeom prst="rect">
            <a:avLst/>
          </a:prstGeom>
          <a:noFill/>
          <a:ln w="9525">
            <a:noFill/>
            <a:miter lim="800000"/>
            <a:headEnd/>
            <a:tailEnd/>
          </a:ln>
        </p:spPr>
      </p:pic>
      <p:sp>
        <p:nvSpPr>
          <p:cNvPr id="9" name="PoljeZBesedilom 8"/>
          <p:cNvSpPr txBox="1"/>
          <p:nvPr/>
        </p:nvSpPr>
        <p:spPr>
          <a:xfrm>
            <a:off x="239090" y="501348"/>
            <a:ext cx="8904910" cy="719492"/>
          </a:xfrm>
          <a:prstGeom prst="rect">
            <a:avLst/>
          </a:prstGeom>
          <a:noFill/>
        </p:spPr>
        <p:txBody>
          <a:bodyPr wrap="square" rtlCol="0">
            <a:spAutoFit/>
          </a:bodyPr>
          <a:lstStyle/>
          <a:p>
            <a:pPr>
              <a:lnSpc>
                <a:spcPct val="150000"/>
              </a:lnSpc>
            </a:pPr>
            <a:r>
              <a:rPr lang="sl-SI" sz="3100" dirty="0" smtClean="0">
                <a:latin typeface="Albertus Medium" panose="020E0602030304020304" pitchFamily="34" charset="0"/>
              </a:rPr>
              <a:t>UPORABA PAPIRJA</a:t>
            </a:r>
            <a:endParaRPr lang="sl-SI" sz="2800" dirty="0" smtClean="0">
              <a:latin typeface="Albertus Medium" panose="020E0602030304020304" pitchFamily="34" charset="0"/>
            </a:endParaRPr>
          </a:p>
        </p:txBody>
      </p:sp>
      <p:sp>
        <p:nvSpPr>
          <p:cNvPr id="3" name="PoljeZBesedilom 2"/>
          <p:cNvSpPr txBox="1"/>
          <p:nvPr/>
        </p:nvSpPr>
        <p:spPr>
          <a:xfrm>
            <a:off x="488155" y="1484784"/>
            <a:ext cx="8168370" cy="3754874"/>
          </a:xfrm>
          <a:prstGeom prst="rect">
            <a:avLst/>
          </a:prstGeom>
          <a:noFill/>
        </p:spPr>
        <p:txBody>
          <a:bodyPr wrap="square" rtlCol="0">
            <a:spAutoFit/>
          </a:bodyPr>
          <a:lstStyle/>
          <a:p>
            <a:r>
              <a:rPr lang="sl-SI" sz="1400" dirty="0"/>
              <a:t>Vsi uporabljamo papir v takšni ali drugačni obliki. Beremo časopise, revije in knjige, zapisujemo v zvezke, različne izdelke kupimo pakirane v škatle in lepenko, za zavijanje uporabljamo ovojni papir itd. Zaradi svojih lastnosti je papir zelo vsestransko privlačen in uporabljen material</a:t>
            </a:r>
            <a:r>
              <a:rPr lang="sl-SI" sz="1400" dirty="0" smtClean="0"/>
              <a:t>.</a:t>
            </a:r>
            <a:r>
              <a:rPr lang="sl-SI" sz="1400" dirty="0"/>
              <a:t> </a:t>
            </a:r>
          </a:p>
          <a:p>
            <a:endParaRPr lang="sl-SI" sz="1400" b="1" dirty="0"/>
          </a:p>
          <a:p>
            <a:r>
              <a:rPr lang="sl-SI" sz="1400" dirty="0"/>
              <a:t>Papir igra zelo pomembno vlogo v vsakodnevnem življenju za komunikacijo in kulturne namene (grafični papirji), v medicini in sociali (higienski papirji) in pri zaščiti hrane in ostalih produktov (embalažni in ovojni papirji). Proizvodne kapacitete so narasle na 64 tekočih kilometrov traku na uro …</a:t>
            </a:r>
          </a:p>
          <a:p>
            <a:endParaRPr lang="sl-SI" sz="1400" dirty="0"/>
          </a:p>
          <a:p>
            <a:r>
              <a:rPr lang="sl-SI" sz="1400" dirty="0" smtClean="0"/>
              <a:t>V </a:t>
            </a:r>
            <a:r>
              <a:rPr lang="sl-SI" sz="1400" dirty="0"/>
              <a:t>Evropi znaša povprečna letna poraba papirja na prebivalca 220 kg. </a:t>
            </a:r>
            <a:endParaRPr lang="sl-SI" sz="1400" dirty="0" smtClean="0"/>
          </a:p>
          <a:p>
            <a:r>
              <a:rPr lang="sl-SI" sz="1400" dirty="0" smtClean="0"/>
              <a:t>Kar </a:t>
            </a:r>
            <a:r>
              <a:rPr lang="sl-SI" sz="1400" dirty="0"/>
              <a:t>74 % ga je možno reciklirati, še bolje pa je, da </a:t>
            </a:r>
            <a:r>
              <a:rPr lang="sl-SI" sz="1400" b="1" dirty="0"/>
              <a:t>zmanjšamo količino uporabljenega. </a:t>
            </a:r>
            <a:endParaRPr lang="sl-SI" sz="1400" b="1" dirty="0" smtClean="0"/>
          </a:p>
          <a:p>
            <a:endParaRPr lang="sl-SI" sz="1400" b="1" dirty="0"/>
          </a:p>
          <a:p>
            <a:r>
              <a:rPr lang="sl-SI" sz="1400" b="1" dirty="0"/>
              <a:t>PREPREČEVANJE ODPADKOV</a:t>
            </a:r>
          </a:p>
          <a:p>
            <a:r>
              <a:rPr lang="sl-SI" sz="1400" dirty="0"/>
              <a:t>Če je le možno, se izognimo tiskanju elektronskih sporočil in dopisov, fotokopirajmo obojestransko, naredimo manj kopij ali pa hrbtno stran porabimo za zapiske. Doma lahko količino papirja zmanjšamo tako, da na poštni nabiralnik nalepimo etiketo, ki prepoveduje oddajo reklamnih obvestil v naš nabiralnik, za praznike pošiljajmo e-voščilnice ter tiskajmo le dokumente, ki jih potrebujemo</a:t>
            </a:r>
            <a:r>
              <a:rPr lang="sl-SI" sz="1400" dirty="0" smtClean="0"/>
              <a:t>.</a:t>
            </a:r>
            <a:endParaRPr lang="sl-SI" sz="1400" dirty="0"/>
          </a:p>
          <a:p>
            <a:endParaRPr lang="sl-SI" sz="1400" dirty="0"/>
          </a:p>
        </p:txBody>
      </p:sp>
    </p:spTree>
    <p:extLst>
      <p:ext uri="{BB962C8B-B14F-4D97-AF65-F5344CB8AC3E}">
        <p14:creationId xmlns:p14="http://schemas.microsoft.com/office/powerpoint/2010/main" val="30945937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p:nvPr/>
        </p:nvSpPr>
        <p:spPr>
          <a:xfrm>
            <a:off x="0" y="0"/>
            <a:ext cx="9144000" cy="453542"/>
          </a:xfrm>
          <a:prstGeom prst="rect">
            <a:avLst/>
          </a:prstGeom>
          <a:solidFill>
            <a:srgbClr val="EA5A0B">
              <a:alpha val="90000"/>
            </a:srgbClr>
          </a:solidFill>
          <a:ln>
            <a:solidFill>
              <a:srgbClr val="EA5A0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endParaRPr lang="en-US" dirty="0">
              <a:solidFill>
                <a:prstClr val="white"/>
              </a:solidFill>
              <a:latin typeface="Lato"/>
              <a:cs typeface="Lato"/>
            </a:endParaRPr>
          </a:p>
        </p:txBody>
      </p:sp>
      <p:pic>
        <p:nvPicPr>
          <p:cNvPr id="5" name="Slika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69051" y="5667457"/>
            <a:ext cx="974949" cy="11905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 name="Slika 3" descr="Logo DOVES - velik"/>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667458"/>
            <a:ext cx="976310" cy="1190541"/>
          </a:xfrm>
          <a:prstGeom prst="rect">
            <a:avLst/>
          </a:prstGeom>
          <a:noFill/>
          <a:ln w="9525">
            <a:noFill/>
            <a:miter lim="800000"/>
            <a:headEnd/>
            <a:tailEnd/>
          </a:ln>
        </p:spPr>
      </p:pic>
      <p:sp>
        <p:nvSpPr>
          <p:cNvPr id="9" name="PoljeZBesedilom 8"/>
          <p:cNvSpPr txBox="1"/>
          <p:nvPr/>
        </p:nvSpPr>
        <p:spPr>
          <a:xfrm>
            <a:off x="239090" y="501348"/>
            <a:ext cx="8904910" cy="719492"/>
          </a:xfrm>
          <a:prstGeom prst="rect">
            <a:avLst/>
          </a:prstGeom>
          <a:noFill/>
        </p:spPr>
        <p:txBody>
          <a:bodyPr wrap="square" rtlCol="0">
            <a:spAutoFit/>
          </a:bodyPr>
          <a:lstStyle/>
          <a:p>
            <a:pPr>
              <a:lnSpc>
                <a:spcPct val="150000"/>
              </a:lnSpc>
            </a:pPr>
            <a:r>
              <a:rPr lang="sl-SI" sz="3100" dirty="0" smtClean="0">
                <a:latin typeface="Albertus Medium" panose="020E0602030304020304" pitchFamily="34" charset="0"/>
              </a:rPr>
              <a:t>ZAKAJ RECIKLIRATI?</a:t>
            </a:r>
            <a:endParaRPr lang="sl-SI" sz="2800" dirty="0" smtClean="0">
              <a:latin typeface="Albertus Medium" panose="020E0602030304020304" pitchFamily="34" charset="0"/>
            </a:endParaRPr>
          </a:p>
        </p:txBody>
      </p:sp>
      <p:sp>
        <p:nvSpPr>
          <p:cNvPr id="3" name="PoljeZBesedilom 2"/>
          <p:cNvSpPr txBox="1"/>
          <p:nvPr/>
        </p:nvSpPr>
        <p:spPr>
          <a:xfrm>
            <a:off x="488155" y="1484784"/>
            <a:ext cx="8168370" cy="3539430"/>
          </a:xfrm>
          <a:prstGeom prst="rect">
            <a:avLst/>
          </a:prstGeom>
          <a:noFill/>
        </p:spPr>
        <p:txBody>
          <a:bodyPr wrap="square" rtlCol="0">
            <a:spAutoFit/>
          </a:bodyPr>
          <a:lstStyle/>
          <a:p>
            <a:endParaRPr lang="sl-SI" sz="1400" dirty="0" smtClean="0"/>
          </a:p>
          <a:p>
            <a:r>
              <a:rPr lang="sl-SI" sz="1400" dirty="0" smtClean="0"/>
              <a:t>Recikliranje </a:t>
            </a:r>
            <a:r>
              <a:rPr lang="sl-SI" sz="1400" dirty="0"/>
              <a:t>zmanjšuje potrebo po izkoriščanju naravnih virov </a:t>
            </a:r>
            <a:r>
              <a:rPr lang="sl-SI" sz="1400" dirty="0" smtClean="0"/>
              <a:t>(rudarstvo, kamnolomi, vode, gozdovi).</a:t>
            </a:r>
            <a:endParaRPr lang="sl-SI" sz="1400" dirty="0"/>
          </a:p>
          <a:p>
            <a:endParaRPr lang="sl-SI" sz="1400" dirty="0" smtClean="0"/>
          </a:p>
          <a:p>
            <a:r>
              <a:rPr lang="sl-SI" sz="1400" dirty="0" smtClean="0"/>
              <a:t>Za </a:t>
            </a:r>
            <a:r>
              <a:rPr lang="sl-SI" sz="1400" dirty="0"/>
              <a:t>proizvodnjo 1 tone recikliranega papirja porabimo 64 % manj energije, 50 % manj vode in za 74 % znižamo emisije nevarnih snovi v zrak v primerjavi s proizvodnjo tone papirja iz lesa. </a:t>
            </a:r>
          </a:p>
          <a:p>
            <a:endParaRPr lang="sl-SI" sz="1400" dirty="0" smtClean="0"/>
          </a:p>
          <a:p>
            <a:r>
              <a:rPr lang="sl-SI" sz="1400" dirty="0" smtClean="0"/>
              <a:t>V </a:t>
            </a:r>
            <a:r>
              <a:rPr lang="sl-SI" sz="1400" dirty="0"/>
              <a:t>EU recikliramo </a:t>
            </a:r>
            <a:r>
              <a:rPr lang="sl-SI" sz="1400" dirty="0" smtClean="0"/>
              <a:t>čez 65 </a:t>
            </a:r>
            <a:r>
              <a:rPr lang="sl-SI" sz="1400" dirty="0"/>
              <a:t>% vsega </a:t>
            </a:r>
            <a:r>
              <a:rPr lang="sl-SI" sz="1400" dirty="0" smtClean="0"/>
              <a:t>papirja (največji </a:t>
            </a:r>
            <a:r>
              <a:rPr lang="sl-SI" sz="1400" dirty="0"/>
              <a:t>delež recikliranega papirja ima Nemčija – </a:t>
            </a:r>
            <a:r>
              <a:rPr lang="sl-SI" sz="1400" dirty="0" smtClean="0"/>
              <a:t>70 %). </a:t>
            </a:r>
          </a:p>
          <a:p>
            <a:endParaRPr lang="sl-SI" sz="1400" dirty="0" smtClean="0"/>
          </a:p>
          <a:p>
            <a:r>
              <a:rPr lang="sl-SI" sz="1400" dirty="0" smtClean="0"/>
              <a:t>ALI STE VEDELI?</a:t>
            </a:r>
          </a:p>
          <a:p>
            <a:pPr marL="285750" indent="-285750">
              <a:buFont typeface="Wingdings" pitchFamily="2" charset="2"/>
              <a:buChar char="Ø"/>
            </a:pPr>
            <a:r>
              <a:rPr lang="sl-SI" sz="1400" dirty="0" smtClean="0"/>
              <a:t>6 listov </a:t>
            </a:r>
            <a:r>
              <a:rPr lang="sl-SI" sz="1400" dirty="0"/>
              <a:t>recikliranega papirja prihrani 1 cel liter vode. </a:t>
            </a:r>
            <a:endParaRPr lang="sl-SI" sz="1400" dirty="0" smtClean="0"/>
          </a:p>
          <a:p>
            <a:pPr marL="285750" lvl="0" indent="-285750">
              <a:buFont typeface="Wingdings" pitchFamily="2" charset="2"/>
              <a:buChar char="Ø"/>
            </a:pPr>
            <a:r>
              <a:rPr lang="sl-SI" sz="1400" dirty="0" smtClean="0"/>
              <a:t>1 tona </a:t>
            </a:r>
            <a:r>
              <a:rPr lang="sl-SI" sz="1400" dirty="0"/>
              <a:t>starega papirja prihrani v naravi 3,5 m3 oz. 17 odraslih dreves, 40 m3 čiste vode, 320 l nafte in 4.100 </a:t>
            </a:r>
            <a:r>
              <a:rPr lang="sl-SI" sz="1400" dirty="0" err="1"/>
              <a:t>kWh</a:t>
            </a:r>
            <a:r>
              <a:rPr lang="sl-SI" sz="1400" dirty="0"/>
              <a:t> električne energije, kar je dovolj za delovanje povprečnega doma za celo leto.</a:t>
            </a:r>
          </a:p>
          <a:p>
            <a:pPr marL="285750" lvl="0" indent="-285750">
              <a:buFont typeface="Wingdings" pitchFamily="2" charset="2"/>
              <a:buChar char="Ø"/>
            </a:pPr>
            <a:r>
              <a:rPr lang="sl-SI" sz="1400" dirty="0"/>
              <a:t>Knjiga iz recikliranega papirja pri procesu nastajanja porabi 44% manj energije kot knjiga iz novega papirja.</a:t>
            </a:r>
          </a:p>
          <a:p>
            <a:endParaRPr lang="sl-SI" sz="1400" dirty="0" smtClean="0"/>
          </a:p>
          <a:p>
            <a:endParaRPr lang="sl-SI" sz="1400" b="1" i="1" dirty="0"/>
          </a:p>
          <a:p>
            <a:endParaRPr lang="sl-SI" sz="1400" dirty="0"/>
          </a:p>
        </p:txBody>
      </p:sp>
    </p:spTree>
    <p:extLst>
      <p:ext uri="{BB962C8B-B14F-4D97-AF65-F5344CB8AC3E}">
        <p14:creationId xmlns:p14="http://schemas.microsoft.com/office/powerpoint/2010/main" val="788030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p:nvPr/>
        </p:nvSpPr>
        <p:spPr>
          <a:xfrm>
            <a:off x="0" y="0"/>
            <a:ext cx="9144000" cy="453542"/>
          </a:xfrm>
          <a:prstGeom prst="rect">
            <a:avLst/>
          </a:prstGeom>
          <a:solidFill>
            <a:srgbClr val="EA5A0B">
              <a:alpha val="90000"/>
            </a:srgbClr>
          </a:solidFill>
          <a:ln>
            <a:solidFill>
              <a:srgbClr val="EA5A0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endParaRPr lang="en-US" dirty="0">
              <a:solidFill>
                <a:prstClr val="white"/>
              </a:solidFill>
              <a:latin typeface="Lato"/>
              <a:cs typeface="Lato"/>
            </a:endParaRPr>
          </a:p>
        </p:txBody>
      </p:sp>
      <p:pic>
        <p:nvPicPr>
          <p:cNvPr id="5" name="Slika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69051" y="5667457"/>
            <a:ext cx="974949" cy="11905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 name="Slika 3" descr="Logo DOVES - velik"/>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667458"/>
            <a:ext cx="976310" cy="1190541"/>
          </a:xfrm>
          <a:prstGeom prst="rect">
            <a:avLst/>
          </a:prstGeom>
          <a:noFill/>
          <a:ln w="9525">
            <a:noFill/>
            <a:miter lim="800000"/>
            <a:headEnd/>
            <a:tailEnd/>
          </a:ln>
        </p:spPr>
      </p:pic>
      <p:sp>
        <p:nvSpPr>
          <p:cNvPr id="9" name="PoljeZBesedilom 8"/>
          <p:cNvSpPr txBox="1"/>
          <p:nvPr/>
        </p:nvSpPr>
        <p:spPr>
          <a:xfrm>
            <a:off x="239090" y="501348"/>
            <a:ext cx="8904910" cy="719492"/>
          </a:xfrm>
          <a:prstGeom prst="rect">
            <a:avLst/>
          </a:prstGeom>
          <a:noFill/>
        </p:spPr>
        <p:txBody>
          <a:bodyPr wrap="square" rtlCol="0">
            <a:spAutoFit/>
          </a:bodyPr>
          <a:lstStyle/>
          <a:p>
            <a:pPr>
              <a:lnSpc>
                <a:spcPct val="150000"/>
              </a:lnSpc>
            </a:pPr>
            <a:r>
              <a:rPr lang="sl-SI" sz="3100" dirty="0" smtClean="0">
                <a:latin typeface="Albertus Medium" panose="020E0602030304020304" pitchFamily="34" charset="0"/>
              </a:rPr>
              <a:t>CILJI PROJEKTA</a:t>
            </a:r>
            <a:endParaRPr lang="sl-SI" sz="2800" dirty="0" smtClean="0">
              <a:latin typeface="Albertus Medium" panose="020E0602030304020304" pitchFamily="34" charset="0"/>
            </a:endParaRPr>
          </a:p>
        </p:txBody>
      </p:sp>
      <p:sp>
        <p:nvSpPr>
          <p:cNvPr id="3" name="PoljeZBesedilom 2"/>
          <p:cNvSpPr txBox="1"/>
          <p:nvPr/>
        </p:nvSpPr>
        <p:spPr>
          <a:xfrm>
            <a:off x="488155" y="1484784"/>
            <a:ext cx="8168370" cy="2031325"/>
          </a:xfrm>
          <a:prstGeom prst="rect">
            <a:avLst/>
          </a:prstGeom>
          <a:noFill/>
        </p:spPr>
        <p:txBody>
          <a:bodyPr wrap="square" rtlCol="0">
            <a:spAutoFit/>
          </a:bodyPr>
          <a:lstStyle/>
          <a:p>
            <a:pPr marL="342900" indent="-342900">
              <a:buFont typeface="+mj-lt"/>
              <a:buAutoNum type="arabicPeriod"/>
            </a:pPr>
            <a:r>
              <a:rPr lang="sl-SI" sz="1400" dirty="0" smtClean="0"/>
              <a:t>Ozaveščati otroke in mladino o pomembnosti varovanja okolja in narave</a:t>
            </a:r>
          </a:p>
          <a:p>
            <a:pPr marL="342900" indent="-342900">
              <a:buFont typeface="+mj-lt"/>
              <a:buAutoNum type="arabicPeriod"/>
            </a:pPr>
            <a:endParaRPr lang="sl-SI" sz="1400" dirty="0" smtClean="0"/>
          </a:p>
          <a:p>
            <a:pPr marL="342900" indent="-342900">
              <a:buFont typeface="+mj-lt"/>
              <a:buAutoNum type="arabicPeriod"/>
            </a:pPr>
            <a:r>
              <a:rPr lang="sl-SI" sz="1400" dirty="0" smtClean="0"/>
              <a:t>Spodbujati in razvijati socialni čut za skupno dobro in sočloveka, solidarnost in dobrodelnost, </a:t>
            </a:r>
            <a:r>
              <a:rPr lang="sl-SI" sz="1400" dirty="0"/>
              <a:t>da z aktivnim zbiranjem starega papirja </a:t>
            </a:r>
            <a:r>
              <a:rPr lang="sl-SI" sz="1400" dirty="0" smtClean="0"/>
              <a:t>pomagamo </a:t>
            </a:r>
            <a:r>
              <a:rPr lang="sl-SI" sz="1400" dirty="0"/>
              <a:t>svojim vrstnikom</a:t>
            </a:r>
            <a:endParaRPr lang="sl-SI" sz="1400" dirty="0" smtClean="0"/>
          </a:p>
          <a:p>
            <a:pPr marL="342900" indent="-342900">
              <a:buFont typeface="+mj-lt"/>
              <a:buAutoNum type="arabicPeriod"/>
            </a:pPr>
            <a:endParaRPr lang="sl-SI" sz="1400" dirty="0" smtClean="0"/>
          </a:p>
          <a:p>
            <a:pPr marL="342900" indent="-342900">
              <a:buFont typeface="+mj-lt"/>
              <a:buAutoNum type="arabicPeriod"/>
            </a:pPr>
            <a:r>
              <a:rPr lang="sl-SI" sz="1400" dirty="0" smtClean="0"/>
              <a:t>Z zbranimi sredstvi pomagati pomoči potrebnim mladim, iz socialno ogroženih okolij</a:t>
            </a:r>
          </a:p>
          <a:p>
            <a:pPr marL="342900" indent="-342900">
              <a:buFont typeface="+mj-lt"/>
              <a:buAutoNum type="arabicPeriod"/>
            </a:pPr>
            <a:endParaRPr lang="sl-SI" sz="1400" dirty="0" smtClean="0"/>
          </a:p>
          <a:p>
            <a:pPr marL="342900" indent="-342900">
              <a:buFont typeface="+mj-lt"/>
              <a:buAutoNum type="arabicPeriod"/>
            </a:pPr>
            <a:r>
              <a:rPr lang="sl-SI" sz="1400" dirty="0" smtClean="0"/>
              <a:t>Nagraditi vzgojno-izobraževalno ustanovo, ki bo zbrala največjo količino papirja</a:t>
            </a:r>
          </a:p>
          <a:p>
            <a:endParaRPr lang="sl-SI" sz="1400" b="1" i="1" dirty="0"/>
          </a:p>
        </p:txBody>
      </p:sp>
    </p:spTree>
    <p:extLst>
      <p:ext uri="{BB962C8B-B14F-4D97-AF65-F5344CB8AC3E}">
        <p14:creationId xmlns:p14="http://schemas.microsoft.com/office/powerpoint/2010/main" val="4009127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p:nvPr/>
        </p:nvSpPr>
        <p:spPr>
          <a:xfrm>
            <a:off x="0" y="0"/>
            <a:ext cx="9144000" cy="453542"/>
          </a:xfrm>
          <a:prstGeom prst="rect">
            <a:avLst/>
          </a:prstGeom>
          <a:solidFill>
            <a:srgbClr val="EA5A0B">
              <a:alpha val="90000"/>
            </a:srgbClr>
          </a:solidFill>
          <a:ln>
            <a:solidFill>
              <a:srgbClr val="EA5A0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endParaRPr lang="en-US" dirty="0">
              <a:solidFill>
                <a:prstClr val="white"/>
              </a:solidFill>
              <a:latin typeface="Lato"/>
              <a:cs typeface="Lato"/>
            </a:endParaRPr>
          </a:p>
        </p:txBody>
      </p:sp>
      <p:pic>
        <p:nvPicPr>
          <p:cNvPr id="5" name="Slika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69051" y="5667457"/>
            <a:ext cx="974949" cy="11905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 name="Slika 3" descr="Logo DOVES - velik"/>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667458"/>
            <a:ext cx="976310" cy="1190541"/>
          </a:xfrm>
          <a:prstGeom prst="rect">
            <a:avLst/>
          </a:prstGeom>
          <a:noFill/>
          <a:ln w="9525">
            <a:noFill/>
            <a:miter lim="800000"/>
            <a:headEnd/>
            <a:tailEnd/>
          </a:ln>
        </p:spPr>
      </p:pic>
      <p:sp>
        <p:nvSpPr>
          <p:cNvPr id="9" name="PoljeZBesedilom 8"/>
          <p:cNvSpPr txBox="1"/>
          <p:nvPr/>
        </p:nvSpPr>
        <p:spPr>
          <a:xfrm>
            <a:off x="239090" y="501348"/>
            <a:ext cx="8904910" cy="719492"/>
          </a:xfrm>
          <a:prstGeom prst="rect">
            <a:avLst/>
          </a:prstGeom>
          <a:noFill/>
        </p:spPr>
        <p:txBody>
          <a:bodyPr wrap="square" rtlCol="0">
            <a:spAutoFit/>
          </a:bodyPr>
          <a:lstStyle/>
          <a:p>
            <a:pPr>
              <a:lnSpc>
                <a:spcPct val="150000"/>
              </a:lnSpc>
            </a:pPr>
            <a:r>
              <a:rPr lang="sl-SI" sz="3100" dirty="0" smtClean="0">
                <a:latin typeface="Albertus Medium" panose="020E0602030304020304" pitchFamily="34" charset="0"/>
              </a:rPr>
              <a:t>LOČENO ZBIRANJE ODPADKOV</a:t>
            </a:r>
            <a:endParaRPr lang="sl-SI" sz="2800" dirty="0" smtClean="0">
              <a:latin typeface="Albertus Medium" panose="020E0602030304020304" pitchFamily="34" charset="0"/>
            </a:endParaRPr>
          </a:p>
        </p:txBody>
      </p:sp>
      <p:sp>
        <p:nvSpPr>
          <p:cNvPr id="3" name="PoljeZBesedilom 2"/>
          <p:cNvSpPr txBox="1"/>
          <p:nvPr/>
        </p:nvSpPr>
        <p:spPr>
          <a:xfrm>
            <a:off x="488155" y="1484784"/>
            <a:ext cx="8168370" cy="2677656"/>
          </a:xfrm>
          <a:prstGeom prst="rect">
            <a:avLst/>
          </a:prstGeom>
          <a:noFill/>
        </p:spPr>
        <p:txBody>
          <a:bodyPr wrap="square" rtlCol="0">
            <a:spAutoFit/>
          </a:bodyPr>
          <a:lstStyle/>
          <a:p>
            <a:r>
              <a:rPr lang="sl-SI" sz="1400" dirty="0"/>
              <a:t>Ko je kos papirja opravil svoje poslanstvo, ga lahko kot druge odpadke predelamo oziroma recikliramo. Ključno je, da ljudje odpadke razumemo kot surovine. Če želimo odpadke uporabiti kot surovino, jih moramo ustrezno ločeno zbrati. </a:t>
            </a:r>
            <a:endParaRPr lang="sl-SI" sz="1400" dirty="0" smtClean="0"/>
          </a:p>
          <a:p>
            <a:endParaRPr lang="sl-SI" sz="1400" dirty="0"/>
          </a:p>
          <a:p>
            <a:r>
              <a:rPr lang="sl-SI" sz="1400" dirty="0" smtClean="0"/>
              <a:t>Vrste </a:t>
            </a:r>
            <a:r>
              <a:rPr lang="sl-SI" sz="1400" dirty="0"/>
              <a:t>papirja, ki so primerne za reciklažo, so:</a:t>
            </a:r>
          </a:p>
          <a:p>
            <a:pPr marL="285750" indent="-285750">
              <a:buFont typeface="Wingdings" pitchFamily="2" charset="2"/>
              <a:buChar char="Ø"/>
            </a:pPr>
            <a:r>
              <a:rPr lang="sl-SI" sz="1400" dirty="0"/>
              <a:t>bel pisarniški papir</a:t>
            </a:r>
          </a:p>
          <a:p>
            <a:pPr marL="285750" indent="-285750">
              <a:buFont typeface="Wingdings" pitchFamily="2" charset="2"/>
              <a:buChar char="Ø"/>
            </a:pPr>
            <a:r>
              <a:rPr lang="sl-SI" sz="1400" dirty="0"/>
              <a:t>časopisni papir</a:t>
            </a:r>
          </a:p>
          <a:p>
            <a:pPr marL="285750" indent="-285750">
              <a:buFont typeface="Wingdings" pitchFamily="2" charset="2"/>
              <a:buChar char="Ø"/>
            </a:pPr>
            <a:r>
              <a:rPr lang="sl-SI" sz="1400" dirty="0"/>
              <a:t>povoščen reklamni papir </a:t>
            </a:r>
          </a:p>
          <a:p>
            <a:pPr marL="285750" indent="-285750">
              <a:buFont typeface="Wingdings" pitchFamily="2" charset="2"/>
              <a:buChar char="Ø"/>
            </a:pPr>
            <a:r>
              <a:rPr lang="sl-SI" sz="1400" dirty="0"/>
              <a:t>embalaža iz kartona in lepenke</a:t>
            </a:r>
          </a:p>
          <a:p>
            <a:endParaRPr lang="sl-SI" sz="1400" dirty="0" smtClean="0"/>
          </a:p>
          <a:p>
            <a:r>
              <a:rPr lang="sl-SI" sz="1400" b="1" dirty="0"/>
              <a:t>Koordinatorji prijavljenih ustanov bodo prejeli Navodila „Kaj sodi med star papir?“</a:t>
            </a:r>
          </a:p>
          <a:p>
            <a:endParaRPr lang="sl-SI" sz="1400" dirty="0" smtClean="0"/>
          </a:p>
        </p:txBody>
      </p:sp>
    </p:spTree>
    <p:extLst>
      <p:ext uri="{BB962C8B-B14F-4D97-AF65-F5344CB8AC3E}">
        <p14:creationId xmlns:p14="http://schemas.microsoft.com/office/powerpoint/2010/main" val="4194201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p:nvPr/>
        </p:nvSpPr>
        <p:spPr>
          <a:xfrm>
            <a:off x="0" y="0"/>
            <a:ext cx="9144000" cy="453542"/>
          </a:xfrm>
          <a:prstGeom prst="rect">
            <a:avLst/>
          </a:prstGeom>
          <a:solidFill>
            <a:srgbClr val="EA5A0B">
              <a:alpha val="90000"/>
            </a:srgbClr>
          </a:solidFill>
          <a:ln>
            <a:solidFill>
              <a:srgbClr val="EA5A0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endParaRPr lang="en-US" dirty="0">
              <a:solidFill>
                <a:prstClr val="white"/>
              </a:solidFill>
              <a:latin typeface="Lato"/>
              <a:cs typeface="Lato"/>
            </a:endParaRPr>
          </a:p>
        </p:txBody>
      </p:sp>
      <p:pic>
        <p:nvPicPr>
          <p:cNvPr id="5" name="Slika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69051" y="5667457"/>
            <a:ext cx="974949" cy="11905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 name="Slika 3" descr="Logo DOVES - velik"/>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667458"/>
            <a:ext cx="976310" cy="1190541"/>
          </a:xfrm>
          <a:prstGeom prst="rect">
            <a:avLst/>
          </a:prstGeom>
          <a:noFill/>
          <a:ln w="9525">
            <a:noFill/>
            <a:miter lim="800000"/>
            <a:headEnd/>
            <a:tailEnd/>
          </a:ln>
        </p:spPr>
      </p:pic>
      <p:sp>
        <p:nvSpPr>
          <p:cNvPr id="9" name="PoljeZBesedilom 8"/>
          <p:cNvSpPr txBox="1"/>
          <p:nvPr/>
        </p:nvSpPr>
        <p:spPr>
          <a:xfrm>
            <a:off x="239090" y="501348"/>
            <a:ext cx="8904910" cy="719492"/>
          </a:xfrm>
          <a:prstGeom prst="rect">
            <a:avLst/>
          </a:prstGeom>
          <a:noFill/>
        </p:spPr>
        <p:txBody>
          <a:bodyPr wrap="square" rtlCol="0">
            <a:spAutoFit/>
          </a:bodyPr>
          <a:lstStyle/>
          <a:p>
            <a:pPr>
              <a:lnSpc>
                <a:spcPct val="150000"/>
              </a:lnSpc>
            </a:pPr>
            <a:r>
              <a:rPr lang="sl-SI" sz="3100" dirty="0" smtClean="0">
                <a:latin typeface="Albertus Medium" panose="020E0602030304020304" pitchFamily="34" charset="0"/>
              </a:rPr>
              <a:t>RECIKLIRANJE PAPIRJA</a:t>
            </a:r>
            <a:endParaRPr lang="sl-SI" sz="2800" dirty="0" smtClean="0">
              <a:latin typeface="Albertus Medium" panose="020E0602030304020304" pitchFamily="34" charset="0"/>
            </a:endParaRPr>
          </a:p>
        </p:txBody>
      </p:sp>
      <p:sp>
        <p:nvSpPr>
          <p:cNvPr id="3" name="PoljeZBesedilom 2"/>
          <p:cNvSpPr txBox="1"/>
          <p:nvPr/>
        </p:nvSpPr>
        <p:spPr>
          <a:xfrm>
            <a:off x="488155" y="1484784"/>
            <a:ext cx="8168370" cy="4185761"/>
          </a:xfrm>
          <a:prstGeom prst="rect">
            <a:avLst/>
          </a:prstGeom>
          <a:noFill/>
        </p:spPr>
        <p:txBody>
          <a:bodyPr wrap="square" rtlCol="0">
            <a:spAutoFit/>
          </a:bodyPr>
          <a:lstStyle/>
          <a:p>
            <a:endParaRPr lang="sl-SI" sz="1400" dirty="0"/>
          </a:p>
          <a:p>
            <a:r>
              <a:rPr lang="sl-SI" sz="1400" dirty="0" smtClean="0"/>
              <a:t>Ločeno </a:t>
            </a:r>
            <a:r>
              <a:rPr lang="sl-SI" sz="1400" dirty="0"/>
              <a:t>zbran papir v centrih za ravnanje z odpadki </a:t>
            </a:r>
            <a:r>
              <a:rPr lang="sl-SI" sz="1400" dirty="0" smtClean="0"/>
              <a:t>pregledamo</a:t>
            </a:r>
            <a:r>
              <a:rPr lang="sl-SI" sz="1400" dirty="0"/>
              <a:t>, </a:t>
            </a:r>
            <a:r>
              <a:rPr lang="sl-SI" sz="1400" dirty="0" smtClean="0"/>
              <a:t>odstranimo </a:t>
            </a:r>
            <a:r>
              <a:rPr lang="sl-SI" sz="1400" dirty="0"/>
              <a:t>nečistoče (plastiko, kovine…), </a:t>
            </a:r>
            <a:r>
              <a:rPr lang="sl-SI" sz="1400" dirty="0" smtClean="0"/>
              <a:t>razvrstimo </a:t>
            </a:r>
            <a:r>
              <a:rPr lang="sl-SI" sz="1400" dirty="0"/>
              <a:t>po posameznih vrstah (npr. časopisni papir skupaj, povoščen papir reklamnih sporočil skupaj, kartonske škatle skupaj itd.), saj se v procesu reciklaže iz posamezne vrste papirja izdelajo novi izdelek, kot so npr. nove kartonske škatle, papir za tiskanje časopisa, embalaža za jajca, pisemske ovojnice itd. </a:t>
            </a:r>
            <a:endParaRPr lang="sl-SI" sz="1400" dirty="0" smtClean="0"/>
          </a:p>
          <a:p>
            <a:endParaRPr lang="sl-SI" sz="1400" dirty="0"/>
          </a:p>
          <a:p>
            <a:r>
              <a:rPr lang="sl-SI" sz="1400" dirty="0"/>
              <a:t>Papir je možno reciklirati 4-krat do 6-krat, z vsakim nadaljnjim reciklažnim ciklom pa postajajo vlakna vse šibkejša</a:t>
            </a:r>
            <a:r>
              <a:rPr lang="sl-SI" sz="1400" dirty="0" smtClean="0"/>
              <a:t>.</a:t>
            </a:r>
          </a:p>
          <a:p>
            <a:endParaRPr lang="sl-SI" sz="1400" dirty="0"/>
          </a:p>
          <a:p>
            <a:r>
              <a:rPr lang="sl-SI" sz="1400" dirty="0"/>
              <a:t>Prav posebej obravnavamo odpadni papir, ki ima </a:t>
            </a:r>
            <a:r>
              <a:rPr lang="sl-SI" sz="1400" b="1" dirty="0"/>
              <a:t>status zaupne dokumentacije</a:t>
            </a:r>
            <a:r>
              <a:rPr lang="sl-SI" sz="1400" dirty="0"/>
              <a:t>, kot npr.:</a:t>
            </a:r>
          </a:p>
          <a:p>
            <a:pPr marL="285750" indent="-285750">
              <a:buFont typeface="Wingdings" pitchFamily="2" charset="2"/>
              <a:buChar char="Ø"/>
            </a:pPr>
            <a:r>
              <a:rPr lang="sl-SI" sz="1400" dirty="0"/>
              <a:t>Bančni izpiski</a:t>
            </a:r>
          </a:p>
          <a:p>
            <a:pPr marL="285750" indent="-285750">
              <a:buFont typeface="Wingdings" pitchFamily="2" charset="2"/>
              <a:buChar char="Ø"/>
            </a:pPr>
            <a:r>
              <a:rPr lang="sl-SI" sz="1400" dirty="0"/>
              <a:t>Zdravstvena dokumentacija</a:t>
            </a:r>
          </a:p>
          <a:p>
            <a:pPr marL="285750" indent="-285750">
              <a:buFont typeface="Wingdings" pitchFamily="2" charset="2"/>
              <a:buChar char="Ø"/>
            </a:pPr>
            <a:r>
              <a:rPr lang="sl-SI" sz="1400" dirty="0"/>
              <a:t>Strogo zaupna poslovna dokumentacija</a:t>
            </a:r>
          </a:p>
          <a:p>
            <a:endParaRPr lang="sl-SI" sz="1400" dirty="0"/>
          </a:p>
          <a:p>
            <a:r>
              <a:rPr lang="sl-SI" sz="1400" dirty="0"/>
              <a:t>Tak odpadni papir se pod komisijskim nadzorom uniči na stroju za razrez (</a:t>
            </a:r>
            <a:r>
              <a:rPr lang="sl-SI" sz="1400" dirty="0" err="1"/>
              <a:t>šreder</a:t>
            </a:r>
            <a:r>
              <a:rPr lang="sl-SI" sz="1400" dirty="0"/>
              <a:t>), kjer se razreže na drobne koščke, iz katerih ni moč več razbrati vsebine celotnega dokumenta. Tako uničen oz. razrezan papir gre z drugim papirjem v reciklažo.</a:t>
            </a:r>
          </a:p>
          <a:p>
            <a:endParaRPr lang="sl-SI" sz="1400" dirty="0"/>
          </a:p>
          <a:p>
            <a:endParaRPr lang="sl-SI" sz="1400" dirty="0"/>
          </a:p>
        </p:txBody>
      </p:sp>
    </p:spTree>
    <p:extLst>
      <p:ext uri="{BB962C8B-B14F-4D97-AF65-F5344CB8AC3E}">
        <p14:creationId xmlns:p14="http://schemas.microsoft.com/office/powerpoint/2010/main" val="4226052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redmet 6"/>
          <p:cNvGraphicFramePr>
            <a:graphicFrameLocks noChangeAspect="1"/>
          </p:cNvGraphicFramePr>
          <p:nvPr>
            <p:extLst>
              <p:ext uri="{D42A27DB-BD31-4B8C-83A1-F6EECF244321}">
                <p14:modId xmlns:p14="http://schemas.microsoft.com/office/powerpoint/2010/main" val="1739295925"/>
              </p:ext>
            </p:extLst>
          </p:nvPr>
        </p:nvGraphicFramePr>
        <p:xfrm>
          <a:off x="3788445" y="2552339"/>
          <a:ext cx="3519859" cy="4981117"/>
        </p:xfrm>
        <a:graphic>
          <a:graphicData uri="http://schemas.openxmlformats.org/presentationml/2006/ole">
            <mc:AlternateContent xmlns:mc="http://schemas.openxmlformats.org/markup-compatibility/2006">
              <mc:Choice xmlns:v="urn:schemas-microsoft-com:vml" Requires="v">
                <p:oleObj spid="_x0000_s8225" name="Acrobat Document" r:id="rId3" imgW="5666992" imgH="8019898" progId="AcroExch.Document.11">
                  <p:embed/>
                </p:oleObj>
              </mc:Choice>
              <mc:Fallback>
                <p:oleObj name="Acrobat Document" r:id="rId3" imgW="5666992" imgH="8019898" progId="AcroExch.Document.11">
                  <p:embed/>
                  <p:pic>
                    <p:nvPicPr>
                      <p:cNvPr id="0" name=""/>
                      <p:cNvPicPr/>
                      <p:nvPr/>
                    </p:nvPicPr>
                    <p:blipFill>
                      <a:blip r:embed="rId4"/>
                      <a:stretch>
                        <a:fillRect/>
                      </a:stretch>
                    </p:blipFill>
                    <p:spPr>
                      <a:xfrm>
                        <a:off x="3788445" y="2552339"/>
                        <a:ext cx="3519859" cy="4981117"/>
                      </a:xfrm>
                      <a:prstGeom prst="rect">
                        <a:avLst/>
                      </a:prstGeom>
                    </p:spPr>
                  </p:pic>
                </p:oleObj>
              </mc:Fallback>
            </mc:AlternateContent>
          </a:graphicData>
        </a:graphic>
      </p:graphicFrame>
      <p:sp>
        <p:nvSpPr>
          <p:cNvPr id="4" name="Rectangle 1"/>
          <p:cNvSpPr/>
          <p:nvPr/>
        </p:nvSpPr>
        <p:spPr>
          <a:xfrm>
            <a:off x="0" y="0"/>
            <a:ext cx="9144000" cy="453542"/>
          </a:xfrm>
          <a:prstGeom prst="rect">
            <a:avLst/>
          </a:prstGeom>
          <a:solidFill>
            <a:srgbClr val="EA5A0B">
              <a:alpha val="90000"/>
            </a:srgbClr>
          </a:solidFill>
          <a:ln>
            <a:solidFill>
              <a:srgbClr val="EA5A0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endParaRPr lang="en-US" dirty="0">
              <a:solidFill>
                <a:prstClr val="white"/>
              </a:solidFill>
              <a:latin typeface="Lato"/>
              <a:cs typeface="Lato"/>
            </a:endParaRPr>
          </a:p>
        </p:txBody>
      </p:sp>
      <p:pic>
        <p:nvPicPr>
          <p:cNvPr id="5" name="Slika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69051" y="5667457"/>
            <a:ext cx="974949" cy="11905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 name="Slika 3" descr="Logo DOVES - velik"/>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667458"/>
            <a:ext cx="976310" cy="1190541"/>
          </a:xfrm>
          <a:prstGeom prst="rect">
            <a:avLst/>
          </a:prstGeom>
          <a:noFill/>
          <a:ln w="9525">
            <a:noFill/>
            <a:miter lim="800000"/>
            <a:headEnd/>
            <a:tailEnd/>
          </a:ln>
        </p:spPr>
      </p:pic>
      <p:sp>
        <p:nvSpPr>
          <p:cNvPr id="9" name="PoljeZBesedilom 8"/>
          <p:cNvSpPr txBox="1"/>
          <p:nvPr/>
        </p:nvSpPr>
        <p:spPr>
          <a:xfrm>
            <a:off x="239090" y="501348"/>
            <a:ext cx="8904910" cy="719492"/>
          </a:xfrm>
          <a:prstGeom prst="rect">
            <a:avLst/>
          </a:prstGeom>
          <a:noFill/>
        </p:spPr>
        <p:txBody>
          <a:bodyPr wrap="square" rtlCol="0">
            <a:spAutoFit/>
          </a:bodyPr>
          <a:lstStyle/>
          <a:p>
            <a:pPr>
              <a:lnSpc>
                <a:spcPct val="150000"/>
              </a:lnSpc>
            </a:pPr>
            <a:r>
              <a:rPr lang="sl-SI" sz="3100" dirty="0" smtClean="0">
                <a:latin typeface="Albertus Medium" panose="020E0602030304020304" pitchFamily="34" charset="0"/>
              </a:rPr>
              <a:t>STAR PAPIR – ODLIČNA IZOLACIJA</a:t>
            </a:r>
            <a:endParaRPr lang="sl-SI" sz="2800" dirty="0" smtClean="0">
              <a:latin typeface="Albertus Medium" panose="020E0602030304020304" pitchFamily="34" charset="0"/>
            </a:endParaRPr>
          </a:p>
        </p:txBody>
      </p:sp>
      <p:sp>
        <p:nvSpPr>
          <p:cNvPr id="3" name="PoljeZBesedilom 2"/>
          <p:cNvSpPr txBox="1"/>
          <p:nvPr/>
        </p:nvSpPr>
        <p:spPr>
          <a:xfrm>
            <a:off x="488155" y="1484784"/>
            <a:ext cx="8168370" cy="2246769"/>
          </a:xfrm>
          <a:prstGeom prst="rect">
            <a:avLst/>
          </a:prstGeom>
          <a:noFill/>
        </p:spPr>
        <p:txBody>
          <a:bodyPr wrap="square" rtlCol="0">
            <a:spAutoFit/>
          </a:bodyPr>
          <a:lstStyle/>
          <a:p>
            <a:pPr marL="285750" indent="-285750">
              <a:buFont typeface="Wingdings" pitchFamily="2" charset="2"/>
              <a:buChar char="Ø"/>
            </a:pPr>
            <a:r>
              <a:rPr lang="sl-SI" sz="1400" dirty="0"/>
              <a:t>V zadnjem času se od klasičnih materialov počasi obračamo k naravnim materialom, vendar z drugačnimi tehnologijami, kot v preteklosti, ko se je naravne izolacijske materiale uporabljalo v njihovi prvotni obliki.</a:t>
            </a:r>
          </a:p>
          <a:p>
            <a:pPr marL="285750" indent="-285750">
              <a:buFont typeface="Wingdings" pitchFamily="2" charset="2"/>
              <a:buChar char="Ø"/>
            </a:pPr>
            <a:r>
              <a:rPr lang="sl-SI" sz="1400" dirty="0" smtClean="0"/>
              <a:t>Celulozna </a:t>
            </a:r>
            <a:r>
              <a:rPr lang="sl-SI" sz="1400" dirty="0"/>
              <a:t>izolacija </a:t>
            </a:r>
            <a:r>
              <a:rPr lang="sl-SI" sz="1400" dirty="0" smtClean="0"/>
              <a:t>je </a:t>
            </a:r>
            <a:r>
              <a:rPr lang="sl-SI" sz="1400" dirty="0"/>
              <a:t>naravna izolacija, narejena iz recikliranega časopisnega </a:t>
            </a:r>
            <a:r>
              <a:rPr lang="sl-SI" sz="1400" dirty="0" smtClean="0"/>
              <a:t>papirja, uporablja pa se za izolacijo praktično vseh delov bivalnih enot.</a:t>
            </a:r>
          </a:p>
          <a:p>
            <a:pPr marL="285750" indent="-285750">
              <a:buFont typeface="Wingdings" pitchFamily="2" charset="2"/>
              <a:buChar char="Ø"/>
            </a:pPr>
            <a:r>
              <a:rPr lang="sl-SI" sz="1400" dirty="0" smtClean="0"/>
              <a:t>Vemo</a:t>
            </a:r>
            <a:r>
              <a:rPr lang="sl-SI" sz="1400" dirty="0"/>
              <a:t>, da toplotna zaščita zagotavlja primerno klimo v notranjih prostorih in s tem kakovost bivanja</a:t>
            </a:r>
            <a:r>
              <a:rPr lang="sl-SI" sz="1400" dirty="0" smtClean="0"/>
              <a:t>.</a:t>
            </a:r>
          </a:p>
          <a:p>
            <a:pPr marL="285750" indent="-285750">
              <a:buFont typeface="Wingdings" pitchFamily="2" charset="2"/>
              <a:buChar char="Ø"/>
            </a:pPr>
            <a:r>
              <a:rPr lang="sv-SE" sz="1400" dirty="0"/>
              <a:t>Stiropor kot v osnovi naftni derivat iz ekološkega vidika ni primeren za ekološko izolacijo</a:t>
            </a:r>
            <a:r>
              <a:rPr lang="sv-SE" sz="1400" dirty="0" smtClean="0"/>
              <a:t>.</a:t>
            </a:r>
            <a:endParaRPr lang="sl-SI" sz="1400" dirty="0" smtClean="0"/>
          </a:p>
          <a:p>
            <a:pPr marL="285750" indent="-285750">
              <a:buFont typeface="Wingdings" pitchFamily="2" charset="2"/>
              <a:buChar char="Ø"/>
            </a:pPr>
            <a:r>
              <a:rPr lang="sl-SI" sz="1400" dirty="0"/>
              <a:t>Za ukrepe izboljšanja toplotne izolacije z ekološkimi materiali se najpogosteje odločajo graditelji enodružinskih </a:t>
            </a:r>
            <a:r>
              <a:rPr lang="sl-SI" sz="1400" dirty="0" smtClean="0"/>
              <a:t>hiš, </a:t>
            </a:r>
            <a:r>
              <a:rPr lang="sl-SI" sz="1400" dirty="0"/>
              <a:t>ki so okoljsko osveščeni</a:t>
            </a:r>
            <a:r>
              <a:rPr lang="sl-SI" sz="1400" dirty="0" smtClean="0"/>
              <a:t>. Pridružujejo </a:t>
            </a:r>
            <a:r>
              <a:rPr lang="sl-SI" sz="1400" dirty="0"/>
              <a:t>se jim v zadnjem času tudi javne ustanove, praviloma tiste s socialno funkcijo, kot so otroški vrtci, šole, domovi za </a:t>
            </a:r>
            <a:r>
              <a:rPr lang="sl-SI" sz="1400" dirty="0" smtClean="0"/>
              <a:t>ostarele </a:t>
            </a:r>
            <a:r>
              <a:rPr lang="sl-SI" sz="1400" dirty="0"/>
              <a:t>in podobno. </a:t>
            </a:r>
            <a:endParaRPr lang="sl-SI" sz="1400" dirty="0" smtClean="0"/>
          </a:p>
          <a:p>
            <a:endParaRPr lang="sl-SI" sz="1400" b="1" i="1" dirty="0"/>
          </a:p>
        </p:txBody>
      </p:sp>
      <p:pic>
        <p:nvPicPr>
          <p:cNvPr id="10" name="Slika 9" descr="S:\Slike\Material\Star papir.bmp"/>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694136" y="4581128"/>
            <a:ext cx="1869752" cy="964878"/>
          </a:xfrm>
          <a:prstGeom prst="rect">
            <a:avLst/>
          </a:prstGeom>
          <a:noFill/>
          <a:ln>
            <a:noFill/>
          </a:ln>
        </p:spPr>
      </p:pic>
    </p:spTree>
    <p:extLst>
      <p:ext uri="{BB962C8B-B14F-4D97-AF65-F5344CB8AC3E}">
        <p14:creationId xmlns:p14="http://schemas.microsoft.com/office/powerpoint/2010/main" val="2069311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p:nvPr/>
        </p:nvSpPr>
        <p:spPr>
          <a:xfrm>
            <a:off x="0" y="0"/>
            <a:ext cx="9144000" cy="453542"/>
          </a:xfrm>
          <a:prstGeom prst="rect">
            <a:avLst/>
          </a:prstGeom>
          <a:solidFill>
            <a:srgbClr val="EA5A0B">
              <a:alpha val="90000"/>
            </a:srgbClr>
          </a:solidFill>
          <a:ln>
            <a:solidFill>
              <a:srgbClr val="EA5A0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endParaRPr lang="en-US" dirty="0">
              <a:solidFill>
                <a:prstClr val="white"/>
              </a:solidFill>
              <a:latin typeface="Lato"/>
              <a:cs typeface="Lato"/>
            </a:endParaRPr>
          </a:p>
        </p:txBody>
      </p:sp>
      <p:pic>
        <p:nvPicPr>
          <p:cNvPr id="5" name="Slika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69051" y="5667457"/>
            <a:ext cx="974949" cy="11905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 name="Slika 3" descr="Logo DOVES - velik"/>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667458"/>
            <a:ext cx="976310" cy="1190541"/>
          </a:xfrm>
          <a:prstGeom prst="rect">
            <a:avLst/>
          </a:prstGeom>
          <a:noFill/>
          <a:ln w="9525">
            <a:noFill/>
            <a:miter lim="800000"/>
            <a:headEnd/>
            <a:tailEnd/>
          </a:ln>
        </p:spPr>
      </p:pic>
      <p:sp>
        <p:nvSpPr>
          <p:cNvPr id="9" name="PoljeZBesedilom 8"/>
          <p:cNvSpPr txBox="1"/>
          <p:nvPr/>
        </p:nvSpPr>
        <p:spPr>
          <a:xfrm>
            <a:off x="239090" y="501348"/>
            <a:ext cx="8904910" cy="719492"/>
          </a:xfrm>
          <a:prstGeom prst="rect">
            <a:avLst/>
          </a:prstGeom>
          <a:noFill/>
        </p:spPr>
        <p:txBody>
          <a:bodyPr wrap="square" rtlCol="0">
            <a:spAutoFit/>
          </a:bodyPr>
          <a:lstStyle/>
          <a:p>
            <a:pPr>
              <a:lnSpc>
                <a:spcPct val="150000"/>
              </a:lnSpc>
            </a:pPr>
            <a:r>
              <a:rPr lang="sl-SI" sz="3100" dirty="0" smtClean="0">
                <a:latin typeface="Albertus Medium" panose="020E0602030304020304" pitchFamily="34" charset="0"/>
              </a:rPr>
              <a:t>O PROJEKTU</a:t>
            </a:r>
            <a:endParaRPr lang="sl-SI" sz="2800" dirty="0" smtClean="0">
              <a:latin typeface="Albertus Medium" panose="020E0602030304020304" pitchFamily="34" charset="0"/>
            </a:endParaRPr>
          </a:p>
        </p:txBody>
      </p:sp>
      <p:sp>
        <p:nvSpPr>
          <p:cNvPr id="3" name="PoljeZBesedilom 2"/>
          <p:cNvSpPr txBox="1"/>
          <p:nvPr/>
        </p:nvSpPr>
        <p:spPr>
          <a:xfrm>
            <a:off x="488155" y="1484784"/>
            <a:ext cx="8168370" cy="3754874"/>
          </a:xfrm>
          <a:prstGeom prst="rect">
            <a:avLst/>
          </a:prstGeom>
          <a:noFill/>
        </p:spPr>
        <p:txBody>
          <a:bodyPr wrap="square" rtlCol="0">
            <a:spAutoFit/>
          </a:bodyPr>
          <a:lstStyle/>
          <a:p>
            <a:r>
              <a:rPr lang="sl-SI" sz="1400" dirty="0" smtClean="0"/>
              <a:t>V šolskem letu 2016/2017 se projektu </a:t>
            </a:r>
            <a:r>
              <a:rPr lang="sl-SI" sz="1400" b="1" dirty="0" smtClean="0"/>
              <a:t>Fundacije PISMO SRCA </a:t>
            </a:r>
            <a:r>
              <a:rPr lang="sl-SI" sz="1400" dirty="0" smtClean="0"/>
              <a:t>pridružujeta </a:t>
            </a:r>
            <a:r>
              <a:rPr lang="sl-SI" sz="1400" b="1" dirty="0" smtClean="0"/>
              <a:t>DINOS</a:t>
            </a:r>
            <a:r>
              <a:rPr lang="sl-SI" sz="1400" dirty="0" smtClean="0"/>
              <a:t> in program </a:t>
            </a:r>
            <a:r>
              <a:rPr lang="sl-SI" sz="1400" b="1" dirty="0" smtClean="0"/>
              <a:t>EKOŠOLA</a:t>
            </a:r>
            <a:r>
              <a:rPr lang="sl-SI" sz="1400" dirty="0" smtClean="0"/>
              <a:t>. Tako bo </a:t>
            </a:r>
            <a:r>
              <a:rPr lang="sl-SI" sz="1400" b="1" dirty="0" smtClean="0"/>
              <a:t>zbiranje starega papirja in zagotavljanje štipendij še bolj obsežno in učinkovito</a:t>
            </a:r>
            <a:r>
              <a:rPr lang="sl-SI" sz="1400" dirty="0" smtClean="0"/>
              <a:t>.</a:t>
            </a:r>
          </a:p>
          <a:p>
            <a:endParaRPr lang="sl-SI" sz="1400" dirty="0"/>
          </a:p>
          <a:p>
            <a:r>
              <a:rPr lang="sl-SI" sz="1400" dirty="0"/>
              <a:t>K projektu vabimo vse vzgojno-izobraževalne </a:t>
            </a:r>
            <a:r>
              <a:rPr lang="sl-SI" sz="1400" dirty="0" smtClean="0"/>
              <a:t>ustanove iz </a:t>
            </a:r>
            <a:r>
              <a:rPr lang="sl-SI" sz="1400" dirty="0"/>
              <a:t>vse Slovenije. </a:t>
            </a:r>
            <a:r>
              <a:rPr lang="sl-SI" sz="1400" dirty="0" smtClean="0"/>
              <a:t>Vrtci </a:t>
            </a:r>
            <a:r>
              <a:rPr lang="sl-SI" sz="1400" dirty="0"/>
              <a:t>in </a:t>
            </a:r>
            <a:r>
              <a:rPr lang="sl-SI" sz="1400" dirty="0" smtClean="0"/>
              <a:t>šole </a:t>
            </a:r>
            <a:r>
              <a:rPr lang="sl-SI" sz="1400" dirty="0"/>
              <a:t>boste skozi celo šolsko leto </a:t>
            </a:r>
            <a:r>
              <a:rPr lang="sl-SI" sz="1400" b="1" dirty="0"/>
              <a:t>tekmovali v zbiranju starega papirja, najuspešnejši pa boste </a:t>
            </a:r>
            <a:r>
              <a:rPr lang="sl-SI" sz="1400" b="1" dirty="0" smtClean="0"/>
              <a:t>nagrajeni </a:t>
            </a:r>
            <a:r>
              <a:rPr lang="sl-SI" sz="1400" b="1" dirty="0"/>
              <a:t>na veliki zaključni prireditvi</a:t>
            </a:r>
            <a:r>
              <a:rPr lang="sl-SI" sz="1400" dirty="0"/>
              <a:t>. </a:t>
            </a:r>
            <a:r>
              <a:rPr lang="sl-SI" sz="1400" dirty="0" smtClean="0"/>
              <a:t>Bogat nagradni sklad je razdeljen posebej za vrtce in posebej za šole. Nagrajeni bodo tako najboljši vrtci in njihovi mentorji kot najboljše šole in tudi njihovi mentorji (več na </a:t>
            </a:r>
            <a:r>
              <a:rPr lang="sl-SI" sz="1400" dirty="0" err="1" smtClean="0">
                <a:hlinkClick r:id="rId4"/>
              </a:rPr>
              <a:t>www.pismosrca.si</a:t>
            </a:r>
            <a:r>
              <a:rPr lang="sl-SI" sz="1400" dirty="0" smtClean="0"/>
              <a:t> ). Uspešnost VIU bomo </a:t>
            </a:r>
            <a:r>
              <a:rPr lang="sl-SI" sz="1400" dirty="0"/>
              <a:t>merili na najbolj pravičen način: odtehtala bo količina zbranega starega papirja na otroka, učenca ali </a:t>
            </a:r>
            <a:r>
              <a:rPr lang="sl-SI" sz="1400" dirty="0" smtClean="0"/>
              <a:t>dijaka (prijavijo se lahko tudi podružnične šole brez matične). </a:t>
            </a:r>
            <a:endParaRPr lang="sl-SI" sz="1400" dirty="0"/>
          </a:p>
          <a:p>
            <a:endParaRPr lang="sl-SI" sz="1400" dirty="0" smtClean="0"/>
          </a:p>
          <a:p>
            <a:r>
              <a:rPr lang="sl-SI" sz="1400" dirty="0"/>
              <a:t>V letošnjem šolskem letu uvajamo </a:t>
            </a:r>
            <a:r>
              <a:rPr lang="sl-SI" sz="1400" b="1" u="sng" dirty="0"/>
              <a:t>nov, učinkovitejši koncept </a:t>
            </a:r>
            <a:r>
              <a:rPr lang="sl-SI" sz="1400" dirty="0"/>
              <a:t>projekta:</a:t>
            </a:r>
          </a:p>
          <a:p>
            <a:r>
              <a:rPr lang="sl-SI" sz="1400" b="1" dirty="0" smtClean="0"/>
              <a:t>Kar 90 </a:t>
            </a:r>
            <a:r>
              <a:rPr lang="sl-SI" sz="1400" b="1" dirty="0"/>
              <a:t>% prihodkov od zbranega starega papirja v posamezni ustanovi bo družba Dinos nakazala na transakcijski račun te ustanove, 10 % prihodkov pa na transakcijski račun Fundacije PISMO SRCA za zagotavljanje </a:t>
            </a:r>
            <a:r>
              <a:rPr lang="sl-SI" sz="1400" b="1" dirty="0" smtClean="0"/>
              <a:t>štipendij</a:t>
            </a:r>
            <a:r>
              <a:rPr lang="sl-SI" sz="1400" dirty="0" smtClean="0"/>
              <a:t> (</a:t>
            </a:r>
            <a:r>
              <a:rPr lang="sl-SI" sz="1400" dirty="0"/>
              <a:t>Fundacija PISMO SRCA te podatke objavi na svoji spletni </a:t>
            </a:r>
            <a:r>
              <a:rPr lang="sl-SI" sz="1400" dirty="0" smtClean="0"/>
              <a:t>strani).</a:t>
            </a:r>
            <a:endParaRPr lang="sl-SI" sz="1400" dirty="0"/>
          </a:p>
          <a:p>
            <a:endParaRPr lang="sl-SI" sz="1400" dirty="0" smtClean="0"/>
          </a:p>
          <a:p>
            <a:pPr lvl="0"/>
            <a:r>
              <a:rPr lang="sl-SI" sz="1400" dirty="0"/>
              <a:t>Vsaka ustanova, ki bo v okviru tega projekta v šolskem letu 2016/2017 zbirala odpadni papir, sme za šolsko leto 2017/2018 </a:t>
            </a:r>
            <a:r>
              <a:rPr lang="sl-SI" sz="1400" b="1" dirty="0"/>
              <a:t>predlagati svojega  kandidata za štipendiranje</a:t>
            </a:r>
            <a:r>
              <a:rPr lang="sl-SI" sz="1400" dirty="0"/>
              <a:t>.</a:t>
            </a:r>
          </a:p>
        </p:txBody>
      </p:sp>
      <p:pic>
        <p:nvPicPr>
          <p:cNvPr id="7" name="Slika 6" descr="cid:image003.jpg@01D1A58A.EB6ACD10"/>
          <p:cNvPicPr>
            <a:picLocks noChangeAspect="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1836021" y="5773976"/>
            <a:ext cx="3384376" cy="895383"/>
          </a:xfrm>
          <a:prstGeom prst="rect">
            <a:avLst/>
          </a:prstGeom>
          <a:noFill/>
          <a:ln>
            <a:noFill/>
          </a:ln>
        </p:spPr>
      </p:pic>
      <p:pic>
        <p:nvPicPr>
          <p:cNvPr id="8" name="Slika 7" descr="http://www.dinos.si/sites/www.dinos.si/files/dinos-logo-trans.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28184" y="5798645"/>
            <a:ext cx="1080771" cy="811436"/>
          </a:xfrm>
          <a:prstGeom prst="rect">
            <a:avLst/>
          </a:prstGeom>
          <a:noFill/>
          <a:ln>
            <a:noFill/>
          </a:ln>
        </p:spPr>
      </p:pic>
    </p:spTree>
    <p:extLst>
      <p:ext uri="{BB962C8B-B14F-4D97-AF65-F5344CB8AC3E}">
        <p14:creationId xmlns:p14="http://schemas.microsoft.com/office/powerpoint/2010/main" val="12136734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706</TotalTime>
  <Words>1211</Words>
  <Application>Microsoft Office PowerPoint</Application>
  <PresentationFormat>Diaprojekcija na zaslonu (4:3)</PresentationFormat>
  <Paragraphs>118</Paragraphs>
  <Slides>13</Slides>
  <Notes>0</Notes>
  <HiddenSlides>0</HiddenSlides>
  <MMClips>0</MMClips>
  <ScaleCrop>false</ScaleCrop>
  <HeadingPairs>
    <vt:vector size="6" baseType="variant">
      <vt:variant>
        <vt:lpstr>Tema</vt:lpstr>
      </vt:variant>
      <vt:variant>
        <vt:i4>1</vt:i4>
      </vt:variant>
      <vt:variant>
        <vt:lpstr>Vdelani OLE strežniki</vt:lpstr>
      </vt:variant>
      <vt:variant>
        <vt:i4>1</vt:i4>
      </vt:variant>
      <vt:variant>
        <vt:lpstr>Naslovi diapozitivov</vt:lpstr>
      </vt:variant>
      <vt:variant>
        <vt:i4>13</vt:i4>
      </vt:variant>
    </vt:vector>
  </HeadingPairs>
  <TitlesOfParts>
    <vt:vector size="15" baseType="lpstr">
      <vt:lpstr>Officeova tema</vt:lpstr>
      <vt:lpstr>Acrobat Document</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Ekošola</dc:creator>
  <cp:lastModifiedBy>Dinos</cp:lastModifiedBy>
  <cp:revision>63</cp:revision>
  <dcterms:created xsi:type="dcterms:W3CDTF">2016-09-23T14:37:31Z</dcterms:created>
  <dcterms:modified xsi:type="dcterms:W3CDTF">2016-09-26T08:31:40Z</dcterms:modified>
</cp:coreProperties>
</file>